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CF4CB-4764-4808-80B1-DBACF11AF18E}"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it-IT"/>
        </a:p>
      </dgm:t>
    </dgm:pt>
    <dgm:pt modelId="{77FC447C-C656-4499-9F45-AC3C22C6FF3D}">
      <dgm:prSet phldrT="[Testo]"/>
      <dgm:spPr>
        <a:effectLst>
          <a:glow rad="101600">
            <a:schemeClr val="accent2">
              <a:satMod val="175000"/>
              <a:alpha val="40000"/>
            </a:schemeClr>
          </a:glow>
        </a:effectLst>
      </dgm:spPr>
      <dgm:t>
        <a:bodyPr/>
        <a:lstStyle/>
        <a:p>
          <a:r>
            <a:rPr lang="it-IT" dirty="0" smtClean="0">
              <a:latin typeface="+mj-lt"/>
            </a:rPr>
            <a:t> </a:t>
          </a:r>
          <a:r>
            <a:rPr lang="it-IT" dirty="0" smtClean="0">
              <a:effectLst>
                <a:glow rad="139700">
                  <a:schemeClr val="accent2">
                    <a:satMod val="175000"/>
                    <a:alpha val="40000"/>
                  </a:schemeClr>
                </a:glow>
              </a:effectLst>
              <a:latin typeface="+mj-lt"/>
            </a:rPr>
            <a:t>BORA BORA</a:t>
          </a:r>
          <a:endParaRPr lang="it-IT" dirty="0">
            <a:effectLst>
              <a:glow rad="139700">
                <a:schemeClr val="accent2">
                  <a:satMod val="175000"/>
                  <a:alpha val="40000"/>
                </a:schemeClr>
              </a:glow>
            </a:effectLst>
            <a:latin typeface="+mj-lt"/>
          </a:endParaRPr>
        </a:p>
      </dgm:t>
    </dgm:pt>
    <dgm:pt modelId="{0E9A7642-A4EB-4C10-A81F-69F0660E4D38}" type="parTrans" cxnId="{D44CA62E-0E50-4771-B35B-EAD0B384FC9B}">
      <dgm:prSet/>
      <dgm:spPr/>
      <dgm:t>
        <a:bodyPr/>
        <a:lstStyle/>
        <a:p>
          <a:endParaRPr lang="it-IT"/>
        </a:p>
      </dgm:t>
    </dgm:pt>
    <dgm:pt modelId="{DD3A86DF-B180-4AB6-B0E6-3B7E672DFA31}" type="sibTrans" cxnId="{D44CA62E-0E50-4771-B35B-EAD0B384FC9B}">
      <dgm:prSet/>
      <dgm:spPr/>
      <dgm:t>
        <a:bodyPr/>
        <a:lstStyle/>
        <a:p>
          <a:endParaRPr lang="it-IT"/>
        </a:p>
      </dgm:t>
    </dgm:pt>
    <dgm:pt modelId="{6B4C6026-1E83-4BDC-A1F0-E38A8E7E39F0}">
      <dgm:prSet phldrT="[Testo]" custT="1"/>
      <dgm:spPr>
        <a:ln>
          <a:solidFill>
            <a:schemeClr val="tx1"/>
          </a:solidFill>
        </a:ln>
      </dgm:spPr>
      <dgm:t>
        <a:bodyPr/>
        <a:lstStyle/>
        <a:p>
          <a:r>
            <a:rPr lang="fr-FR" sz="1800" b="0" i="0" dirty="0" smtClean="0">
              <a:latin typeface="Baskerville Old Face" panose="02020602080505020303" pitchFamily="18" charset="0"/>
            </a:rPr>
            <a:t>Bora Bora est une petite île du Pacifique Sud située au nord-ouest de Tahiti en Polynésie française. Entouré de petits îlots de sable et d'un lagon aux eaux turquoises protégé par le récif de corail, il est célèbre pour la plongée sous-marine et les stations balnéaires de luxe, où les cabanes d'hôtes sont construites sur des échasses suspendues au-dessus de l'eau . Au centre de l'île se dresse le mont </a:t>
          </a:r>
          <a:r>
            <a:rPr lang="fr-FR" sz="1800" b="0" i="0" dirty="0" err="1" smtClean="0">
              <a:latin typeface="Baskerville Old Face" panose="02020602080505020303" pitchFamily="18" charset="0"/>
            </a:rPr>
            <a:t>Otemanu</a:t>
          </a:r>
          <a:r>
            <a:rPr lang="fr-FR" sz="1800" b="0" i="0" dirty="0" smtClean="0">
              <a:latin typeface="Baskerville Old Face" panose="02020602080505020303" pitchFamily="18" charset="0"/>
            </a:rPr>
            <a:t>, un volcan éteint de 727 m de haut.</a:t>
          </a:r>
          <a:endParaRPr lang="it-IT" sz="1600" dirty="0"/>
        </a:p>
      </dgm:t>
    </dgm:pt>
    <dgm:pt modelId="{42454371-85FD-4F24-A767-F0133203612F}" type="parTrans" cxnId="{5C17B621-63E8-4514-9ED7-DC491EF9501F}">
      <dgm:prSet/>
      <dgm:spPr/>
      <dgm:t>
        <a:bodyPr/>
        <a:lstStyle/>
        <a:p>
          <a:endParaRPr lang="it-IT"/>
        </a:p>
      </dgm:t>
    </dgm:pt>
    <dgm:pt modelId="{084F4D0A-5442-416A-8A58-09945545351A}" type="sibTrans" cxnId="{5C17B621-63E8-4514-9ED7-DC491EF9501F}">
      <dgm:prSet/>
      <dgm:spPr/>
      <dgm:t>
        <a:bodyPr/>
        <a:lstStyle/>
        <a:p>
          <a:endParaRPr lang="it-IT"/>
        </a:p>
      </dgm:t>
    </dgm:pt>
    <dgm:pt modelId="{93C8DFC2-6D3A-4F12-815D-FD400C33EA13}">
      <dgm:prSet phldrT="[Testo]"/>
      <dgm:spPr>
        <a:effectLst>
          <a:glow rad="139700">
            <a:schemeClr val="accent2">
              <a:satMod val="175000"/>
              <a:alpha val="40000"/>
            </a:schemeClr>
          </a:glow>
        </a:effectLst>
      </dgm:spPr>
      <dgm:t>
        <a:bodyPr/>
        <a:lstStyle/>
        <a:p>
          <a:r>
            <a:rPr lang="it-IT" dirty="0" smtClean="0">
              <a:effectLst>
                <a:glow rad="139700">
                  <a:schemeClr val="accent2">
                    <a:satMod val="175000"/>
                    <a:alpha val="40000"/>
                  </a:schemeClr>
                </a:glow>
              </a:effectLst>
              <a:latin typeface="+mj-lt"/>
            </a:rPr>
            <a:t>TAHITI</a:t>
          </a:r>
          <a:endParaRPr lang="it-IT" dirty="0">
            <a:effectLst>
              <a:glow rad="139700">
                <a:schemeClr val="accent2">
                  <a:satMod val="175000"/>
                  <a:alpha val="40000"/>
                </a:schemeClr>
              </a:glow>
            </a:effectLst>
            <a:latin typeface="+mj-lt"/>
          </a:endParaRPr>
        </a:p>
      </dgm:t>
    </dgm:pt>
    <dgm:pt modelId="{6FAF0C40-4692-49A6-A9A3-0086CD6732F0}" type="parTrans" cxnId="{28BE91F1-15A1-488E-8581-E5A50F65EE9A}">
      <dgm:prSet/>
      <dgm:spPr/>
      <dgm:t>
        <a:bodyPr/>
        <a:lstStyle/>
        <a:p>
          <a:endParaRPr lang="it-IT"/>
        </a:p>
      </dgm:t>
    </dgm:pt>
    <dgm:pt modelId="{4942545B-9F92-4073-9E26-D2241B319B30}" type="sibTrans" cxnId="{28BE91F1-15A1-488E-8581-E5A50F65EE9A}">
      <dgm:prSet/>
      <dgm:spPr/>
      <dgm:t>
        <a:bodyPr/>
        <a:lstStyle/>
        <a:p>
          <a:endParaRPr lang="it-IT"/>
        </a:p>
      </dgm:t>
    </dgm:pt>
    <dgm:pt modelId="{219CD03A-C909-42B1-88C2-BF0EDA427A9A}">
      <dgm:prSet phldrT="[Testo]" custT="1"/>
      <dgm:spPr>
        <a:ln>
          <a:solidFill>
            <a:schemeClr val="tx1"/>
          </a:solidFill>
        </a:ln>
      </dgm:spPr>
      <dgm:t>
        <a:bodyPr/>
        <a:lstStyle/>
        <a:p>
          <a:r>
            <a:rPr lang="fr-FR" sz="1800" dirty="0" smtClean="0">
              <a:latin typeface="Baskerville Old Face" panose="02020602080505020303" pitchFamily="18" charset="0"/>
            </a:rPr>
            <a:t>Tahiti est la plus grande île de Polynésie française, l'archipel d'Océanie. Avec une forme qui rappelle le chiffre huit, l'île est divisée en Tahiti Nui et Tahiti </a:t>
          </a:r>
          <a:r>
            <a:rPr lang="fr-FR" sz="1800" dirty="0" err="1" smtClean="0">
              <a:latin typeface="Baskerville Old Face" panose="02020602080505020303" pitchFamily="18" charset="0"/>
            </a:rPr>
            <a:t>Iti</a:t>
          </a:r>
          <a:r>
            <a:rPr lang="fr-FR" sz="1800" dirty="0" smtClean="0">
              <a:latin typeface="Baskerville Old Face" panose="02020602080505020303" pitchFamily="18" charset="0"/>
            </a:rPr>
            <a:t>. Avec des plages de sable noir, des lagunes, des cascades et deux volcans éteints, Tahiti est une destination de vacances populaire. Explorée par le capitaine James Cook au XVIIIe siècle, elle a souvent été immortalisée par l'artiste français Paul Gauguin.</a:t>
          </a:r>
          <a:endParaRPr lang="it-IT" sz="1800" dirty="0"/>
        </a:p>
      </dgm:t>
    </dgm:pt>
    <dgm:pt modelId="{90A96355-2D84-4193-9617-E66DABD9214C}" type="parTrans" cxnId="{45BB2B38-C033-450D-A649-36D9AB2C021E}">
      <dgm:prSet/>
      <dgm:spPr/>
      <dgm:t>
        <a:bodyPr/>
        <a:lstStyle/>
        <a:p>
          <a:endParaRPr lang="it-IT"/>
        </a:p>
      </dgm:t>
    </dgm:pt>
    <dgm:pt modelId="{DE9230E1-495C-496F-8BE5-E75D62C04DC4}" type="sibTrans" cxnId="{45BB2B38-C033-450D-A649-36D9AB2C021E}">
      <dgm:prSet/>
      <dgm:spPr/>
      <dgm:t>
        <a:bodyPr/>
        <a:lstStyle/>
        <a:p>
          <a:endParaRPr lang="it-IT"/>
        </a:p>
      </dgm:t>
    </dgm:pt>
    <dgm:pt modelId="{C8D3E1B5-2543-414C-A782-C1E5BB95B74F}">
      <dgm:prSet phldrT="[Testo]"/>
      <dgm:spPr>
        <a:effectLst>
          <a:glow rad="139700">
            <a:schemeClr val="accent2">
              <a:satMod val="175000"/>
              <a:alpha val="40000"/>
            </a:schemeClr>
          </a:glow>
        </a:effectLst>
      </dgm:spPr>
      <dgm:t>
        <a:bodyPr/>
        <a:lstStyle/>
        <a:p>
          <a:r>
            <a:rPr lang="it-IT" dirty="0" smtClean="0">
              <a:effectLst>
                <a:glow rad="139700">
                  <a:schemeClr val="accent2">
                    <a:satMod val="175000"/>
                    <a:alpha val="40000"/>
                  </a:schemeClr>
                </a:glow>
              </a:effectLst>
              <a:latin typeface="+mj-lt"/>
            </a:rPr>
            <a:t>PAPEETE</a:t>
          </a:r>
          <a:endParaRPr lang="it-IT" dirty="0">
            <a:effectLst>
              <a:glow rad="139700">
                <a:schemeClr val="accent2">
                  <a:satMod val="175000"/>
                  <a:alpha val="40000"/>
                </a:schemeClr>
              </a:glow>
            </a:effectLst>
            <a:latin typeface="+mj-lt"/>
          </a:endParaRPr>
        </a:p>
      </dgm:t>
    </dgm:pt>
    <dgm:pt modelId="{A399CFF8-4F55-424E-B9D2-42BA9426F61E}" type="parTrans" cxnId="{C3E7D569-CEBE-4A0B-80E0-F901944E82AD}">
      <dgm:prSet/>
      <dgm:spPr/>
      <dgm:t>
        <a:bodyPr/>
        <a:lstStyle/>
        <a:p>
          <a:endParaRPr lang="it-IT"/>
        </a:p>
      </dgm:t>
    </dgm:pt>
    <dgm:pt modelId="{48FE7B57-7BEA-40F7-B9B7-CAE7BBEA4705}" type="sibTrans" cxnId="{C3E7D569-CEBE-4A0B-80E0-F901944E82AD}">
      <dgm:prSet/>
      <dgm:spPr/>
      <dgm:t>
        <a:bodyPr/>
        <a:lstStyle/>
        <a:p>
          <a:endParaRPr lang="it-IT"/>
        </a:p>
      </dgm:t>
    </dgm:pt>
    <dgm:pt modelId="{1A3494F1-0259-438A-AEFF-A42B10B4483B}">
      <dgm:prSet phldrT="[Testo]"/>
      <dgm:spPr>
        <a:ln>
          <a:solidFill>
            <a:schemeClr val="tx1"/>
          </a:solidFill>
        </a:ln>
      </dgm:spPr>
      <dgm:t>
        <a:bodyPr/>
        <a:lstStyle/>
        <a:p>
          <a:r>
            <a:rPr lang="fr-FR" dirty="0" smtClean="0">
              <a:latin typeface="Baskerville Old Face" panose="02020602080505020303" pitchFamily="18" charset="0"/>
            </a:rPr>
            <a:t>Papeete est une ville et une commune française de 26 017 habitants, capitale de la Polynésie française, collectivité d'outre-mer de la France dans l'océan Pacifique. Située sur la côte nord de l'île de Tahiti dans la division administrative des îles du Vent, sa zone urbaine comptait 136771 habitants en 2017 dont 26926 résidaient dans la commune proprement dite. La ville est le plus grand centre habité de Polynésie française</a:t>
          </a:r>
          <a:endParaRPr lang="it-IT" dirty="0"/>
        </a:p>
      </dgm:t>
    </dgm:pt>
    <dgm:pt modelId="{AA65BA98-C4E4-475E-8A86-2C45ABA801CD}" type="parTrans" cxnId="{387DE584-7E53-4F7E-9553-BE32950AE428}">
      <dgm:prSet/>
      <dgm:spPr/>
      <dgm:t>
        <a:bodyPr/>
        <a:lstStyle/>
        <a:p>
          <a:endParaRPr lang="it-IT"/>
        </a:p>
      </dgm:t>
    </dgm:pt>
    <dgm:pt modelId="{C91B1677-CAB2-4886-93C9-6BD9DDC403C9}" type="sibTrans" cxnId="{387DE584-7E53-4F7E-9553-BE32950AE428}">
      <dgm:prSet/>
      <dgm:spPr/>
      <dgm:t>
        <a:bodyPr/>
        <a:lstStyle/>
        <a:p>
          <a:endParaRPr lang="it-IT"/>
        </a:p>
      </dgm:t>
    </dgm:pt>
    <dgm:pt modelId="{EB806D62-B8BC-4247-982A-D9165CFE3304}" type="pres">
      <dgm:prSet presAssocID="{917CF4CB-4764-4808-80B1-DBACF11AF18E}" presName="linearFlow" presStyleCnt="0">
        <dgm:presLayoutVars>
          <dgm:dir/>
          <dgm:animLvl val="lvl"/>
          <dgm:resizeHandles/>
        </dgm:presLayoutVars>
      </dgm:prSet>
      <dgm:spPr/>
      <dgm:t>
        <a:bodyPr/>
        <a:lstStyle/>
        <a:p>
          <a:endParaRPr lang="it-IT"/>
        </a:p>
      </dgm:t>
    </dgm:pt>
    <dgm:pt modelId="{051CB9BD-DAFC-4630-BA2E-DF1E20E14A99}" type="pres">
      <dgm:prSet presAssocID="{77FC447C-C656-4499-9F45-AC3C22C6FF3D}" presName="compositeNode" presStyleCnt="0">
        <dgm:presLayoutVars>
          <dgm:bulletEnabled val="1"/>
        </dgm:presLayoutVars>
      </dgm:prSet>
      <dgm:spPr/>
    </dgm:pt>
    <dgm:pt modelId="{7EE49762-1E78-4818-9298-C91D83260AEE}" type="pres">
      <dgm:prSet presAssocID="{77FC447C-C656-4499-9F45-AC3C22C6FF3D}" presName="image" presStyleLbl="fgImgPlace1" presStyleIdx="0" presStyleCnt="3"/>
      <dgm:spPr>
        <a:blipFill rotWithShape="1">
          <a:blip xmlns:r="http://schemas.openxmlformats.org/officeDocument/2006/relationships" r:embed="rId1"/>
          <a:stretch>
            <a:fillRect/>
          </a:stretch>
        </a:blipFill>
        <a:ln>
          <a:solidFill>
            <a:schemeClr val="tx1">
              <a:lumMod val="95000"/>
              <a:lumOff val="5000"/>
            </a:schemeClr>
          </a:solidFill>
        </a:ln>
      </dgm:spPr>
    </dgm:pt>
    <dgm:pt modelId="{A3D8B59E-D7F1-46EA-B0F3-50FDCFEA5661}" type="pres">
      <dgm:prSet presAssocID="{77FC447C-C656-4499-9F45-AC3C22C6FF3D}" presName="childNode" presStyleLbl="node1" presStyleIdx="0" presStyleCnt="3">
        <dgm:presLayoutVars>
          <dgm:bulletEnabled val="1"/>
        </dgm:presLayoutVars>
      </dgm:prSet>
      <dgm:spPr/>
      <dgm:t>
        <a:bodyPr/>
        <a:lstStyle/>
        <a:p>
          <a:endParaRPr lang="it-IT"/>
        </a:p>
      </dgm:t>
    </dgm:pt>
    <dgm:pt modelId="{BC26BCF4-0421-4AC8-BF1D-2351E607AFDF}" type="pres">
      <dgm:prSet presAssocID="{77FC447C-C656-4499-9F45-AC3C22C6FF3D}" presName="parentNode" presStyleLbl="revTx" presStyleIdx="0" presStyleCnt="3">
        <dgm:presLayoutVars>
          <dgm:chMax val="0"/>
          <dgm:bulletEnabled val="1"/>
        </dgm:presLayoutVars>
      </dgm:prSet>
      <dgm:spPr/>
      <dgm:t>
        <a:bodyPr/>
        <a:lstStyle/>
        <a:p>
          <a:endParaRPr lang="it-IT"/>
        </a:p>
      </dgm:t>
    </dgm:pt>
    <dgm:pt modelId="{7CBFCEF0-AECC-418A-869B-16FFDEDAC9A4}" type="pres">
      <dgm:prSet presAssocID="{DD3A86DF-B180-4AB6-B0E6-3B7E672DFA31}" presName="sibTrans" presStyleCnt="0"/>
      <dgm:spPr/>
    </dgm:pt>
    <dgm:pt modelId="{9D495E2C-8FD6-4342-A560-97B2DD03AC09}" type="pres">
      <dgm:prSet presAssocID="{93C8DFC2-6D3A-4F12-815D-FD400C33EA13}" presName="compositeNode" presStyleCnt="0">
        <dgm:presLayoutVars>
          <dgm:bulletEnabled val="1"/>
        </dgm:presLayoutVars>
      </dgm:prSet>
      <dgm:spPr/>
    </dgm:pt>
    <dgm:pt modelId="{7199F936-B49A-4DA0-B58A-9EDB2C75969E}" type="pres">
      <dgm:prSet presAssocID="{93C8DFC2-6D3A-4F12-815D-FD400C33EA13}" presName="image" presStyleLbl="fgImgPlace1" presStyleIdx="1" presStyleCnt="3"/>
      <dgm:spPr>
        <a:blipFill rotWithShape="1">
          <a:blip xmlns:r="http://schemas.openxmlformats.org/officeDocument/2006/relationships" r:embed="rId2"/>
          <a:stretch>
            <a:fillRect/>
          </a:stretch>
        </a:blipFill>
        <a:ln>
          <a:solidFill>
            <a:schemeClr val="tx1"/>
          </a:solidFill>
        </a:ln>
      </dgm:spPr>
    </dgm:pt>
    <dgm:pt modelId="{2EC3D657-84FE-490E-8D65-A97A347AA6EF}" type="pres">
      <dgm:prSet presAssocID="{93C8DFC2-6D3A-4F12-815D-FD400C33EA13}" presName="childNode" presStyleLbl="node1" presStyleIdx="1" presStyleCnt="3">
        <dgm:presLayoutVars>
          <dgm:bulletEnabled val="1"/>
        </dgm:presLayoutVars>
      </dgm:prSet>
      <dgm:spPr/>
      <dgm:t>
        <a:bodyPr/>
        <a:lstStyle/>
        <a:p>
          <a:endParaRPr lang="it-IT"/>
        </a:p>
      </dgm:t>
    </dgm:pt>
    <dgm:pt modelId="{C9B64664-8CD7-45AA-B955-6A2138BC78EA}" type="pres">
      <dgm:prSet presAssocID="{93C8DFC2-6D3A-4F12-815D-FD400C33EA13}" presName="parentNode" presStyleLbl="revTx" presStyleIdx="1" presStyleCnt="3">
        <dgm:presLayoutVars>
          <dgm:chMax val="0"/>
          <dgm:bulletEnabled val="1"/>
        </dgm:presLayoutVars>
      </dgm:prSet>
      <dgm:spPr/>
      <dgm:t>
        <a:bodyPr/>
        <a:lstStyle/>
        <a:p>
          <a:endParaRPr lang="it-IT"/>
        </a:p>
      </dgm:t>
    </dgm:pt>
    <dgm:pt modelId="{C69CE65A-7A32-49BD-8758-3605566E0895}" type="pres">
      <dgm:prSet presAssocID="{4942545B-9F92-4073-9E26-D2241B319B30}" presName="sibTrans" presStyleCnt="0"/>
      <dgm:spPr/>
    </dgm:pt>
    <dgm:pt modelId="{979163CF-DF57-44E8-8D8C-CA9652AF0EDD}" type="pres">
      <dgm:prSet presAssocID="{C8D3E1B5-2543-414C-A782-C1E5BB95B74F}" presName="compositeNode" presStyleCnt="0">
        <dgm:presLayoutVars>
          <dgm:bulletEnabled val="1"/>
        </dgm:presLayoutVars>
      </dgm:prSet>
      <dgm:spPr/>
    </dgm:pt>
    <dgm:pt modelId="{EB60C5AF-9129-4020-9EF1-8635E06476EF}" type="pres">
      <dgm:prSet presAssocID="{C8D3E1B5-2543-414C-A782-C1E5BB95B74F}" presName="image" presStyleLbl="fgImgPlace1" presStyleIdx="2" presStyleCnt="3"/>
      <dgm:spPr>
        <a:blipFill rotWithShape="1">
          <a:blip xmlns:r="http://schemas.openxmlformats.org/officeDocument/2006/relationships" r:embed="rId3"/>
          <a:stretch>
            <a:fillRect/>
          </a:stretch>
        </a:blipFill>
        <a:ln>
          <a:solidFill>
            <a:schemeClr val="tx1"/>
          </a:solidFill>
        </a:ln>
      </dgm:spPr>
    </dgm:pt>
    <dgm:pt modelId="{6FB17101-2804-4384-8925-B77904BBFFBD}" type="pres">
      <dgm:prSet presAssocID="{C8D3E1B5-2543-414C-A782-C1E5BB95B74F}" presName="childNode" presStyleLbl="node1" presStyleIdx="2" presStyleCnt="3">
        <dgm:presLayoutVars>
          <dgm:bulletEnabled val="1"/>
        </dgm:presLayoutVars>
      </dgm:prSet>
      <dgm:spPr/>
      <dgm:t>
        <a:bodyPr/>
        <a:lstStyle/>
        <a:p>
          <a:endParaRPr lang="it-IT"/>
        </a:p>
      </dgm:t>
    </dgm:pt>
    <dgm:pt modelId="{9F285C56-0739-484D-B58E-046C0691D0B2}" type="pres">
      <dgm:prSet presAssocID="{C8D3E1B5-2543-414C-A782-C1E5BB95B74F}" presName="parentNode" presStyleLbl="revTx" presStyleIdx="2" presStyleCnt="3">
        <dgm:presLayoutVars>
          <dgm:chMax val="0"/>
          <dgm:bulletEnabled val="1"/>
        </dgm:presLayoutVars>
      </dgm:prSet>
      <dgm:spPr/>
      <dgm:t>
        <a:bodyPr/>
        <a:lstStyle/>
        <a:p>
          <a:endParaRPr lang="it-IT"/>
        </a:p>
      </dgm:t>
    </dgm:pt>
  </dgm:ptLst>
  <dgm:cxnLst>
    <dgm:cxn modelId="{28BE91F1-15A1-488E-8581-E5A50F65EE9A}" srcId="{917CF4CB-4764-4808-80B1-DBACF11AF18E}" destId="{93C8DFC2-6D3A-4F12-815D-FD400C33EA13}" srcOrd="1" destOrd="0" parTransId="{6FAF0C40-4692-49A6-A9A3-0086CD6732F0}" sibTransId="{4942545B-9F92-4073-9E26-D2241B319B30}"/>
    <dgm:cxn modelId="{6D33E871-8750-43FC-8FD7-2A9E7725D43A}" type="presOf" srcId="{93C8DFC2-6D3A-4F12-815D-FD400C33EA13}" destId="{C9B64664-8CD7-45AA-B955-6A2138BC78EA}" srcOrd="0" destOrd="0" presId="urn:microsoft.com/office/officeart/2005/8/layout/hList2"/>
    <dgm:cxn modelId="{4675EDEB-F80D-483E-8BA0-1A90FA3044DC}" type="presOf" srcId="{C8D3E1B5-2543-414C-A782-C1E5BB95B74F}" destId="{9F285C56-0739-484D-B58E-046C0691D0B2}" srcOrd="0" destOrd="0" presId="urn:microsoft.com/office/officeart/2005/8/layout/hList2"/>
    <dgm:cxn modelId="{5C17B621-63E8-4514-9ED7-DC491EF9501F}" srcId="{77FC447C-C656-4499-9F45-AC3C22C6FF3D}" destId="{6B4C6026-1E83-4BDC-A1F0-E38A8E7E39F0}" srcOrd="0" destOrd="0" parTransId="{42454371-85FD-4F24-A767-F0133203612F}" sibTransId="{084F4D0A-5442-416A-8A58-09945545351A}"/>
    <dgm:cxn modelId="{5E1C7751-6D0B-4666-8685-FF4420C364FB}" type="presOf" srcId="{6B4C6026-1E83-4BDC-A1F0-E38A8E7E39F0}" destId="{A3D8B59E-D7F1-46EA-B0F3-50FDCFEA5661}" srcOrd="0" destOrd="0" presId="urn:microsoft.com/office/officeart/2005/8/layout/hList2"/>
    <dgm:cxn modelId="{EE63009C-163A-4967-9420-EF3C79D5DBF4}" type="presOf" srcId="{917CF4CB-4764-4808-80B1-DBACF11AF18E}" destId="{EB806D62-B8BC-4247-982A-D9165CFE3304}" srcOrd="0" destOrd="0" presId="urn:microsoft.com/office/officeart/2005/8/layout/hList2"/>
    <dgm:cxn modelId="{EA1CC06A-3EA0-41EF-985E-7BC348FDD7CF}" type="presOf" srcId="{77FC447C-C656-4499-9F45-AC3C22C6FF3D}" destId="{BC26BCF4-0421-4AC8-BF1D-2351E607AFDF}" srcOrd="0" destOrd="0" presId="urn:microsoft.com/office/officeart/2005/8/layout/hList2"/>
    <dgm:cxn modelId="{387DE584-7E53-4F7E-9553-BE32950AE428}" srcId="{C8D3E1B5-2543-414C-A782-C1E5BB95B74F}" destId="{1A3494F1-0259-438A-AEFF-A42B10B4483B}" srcOrd="0" destOrd="0" parTransId="{AA65BA98-C4E4-475E-8A86-2C45ABA801CD}" sibTransId="{C91B1677-CAB2-4886-93C9-6BD9DDC403C9}"/>
    <dgm:cxn modelId="{C3E7D569-CEBE-4A0B-80E0-F901944E82AD}" srcId="{917CF4CB-4764-4808-80B1-DBACF11AF18E}" destId="{C8D3E1B5-2543-414C-A782-C1E5BB95B74F}" srcOrd="2" destOrd="0" parTransId="{A399CFF8-4F55-424E-B9D2-42BA9426F61E}" sibTransId="{48FE7B57-7BEA-40F7-B9B7-CAE7BBEA4705}"/>
    <dgm:cxn modelId="{691906B7-3C6D-47F4-BC68-9275E22B7A20}" type="presOf" srcId="{219CD03A-C909-42B1-88C2-BF0EDA427A9A}" destId="{2EC3D657-84FE-490E-8D65-A97A347AA6EF}" srcOrd="0" destOrd="0" presId="urn:microsoft.com/office/officeart/2005/8/layout/hList2"/>
    <dgm:cxn modelId="{45BB2B38-C033-450D-A649-36D9AB2C021E}" srcId="{93C8DFC2-6D3A-4F12-815D-FD400C33EA13}" destId="{219CD03A-C909-42B1-88C2-BF0EDA427A9A}" srcOrd="0" destOrd="0" parTransId="{90A96355-2D84-4193-9617-E66DABD9214C}" sibTransId="{DE9230E1-495C-496F-8BE5-E75D62C04DC4}"/>
    <dgm:cxn modelId="{E74DA2B8-1CBF-4F61-8B26-034216620AE7}" type="presOf" srcId="{1A3494F1-0259-438A-AEFF-A42B10B4483B}" destId="{6FB17101-2804-4384-8925-B77904BBFFBD}" srcOrd="0" destOrd="0" presId="urn:microsoft.com/office/officeart/2005/8/layout/hList2"/>
    <dgm:cxn modelId="{D44CA62E-0E50-4771-B35B-EAD0B384FC9B}" srcId="{917CF4CB-4764-4808-80B1-DBACF11AF18E}" destId="{77FC447C-C656-4499-9F45-AC3C22C6FF3D}" srcOrd="0" destOrd="0" parTransId="{0E9A7642-A4EB-4C10-A81F-69F0660E4D38}" sibTransId="{DD3A86DF-B180-4AB6-B0E6-3B7E672DFA31}"/>
    <dgm:cxn modelId="{AA64223A-6451-4D19-80AE-9186737EB265}" type="presParOf" srcId="{EB806D62-B8BC-4247-982A-D9165CFE3304}" destId="{051CB9BD-DAFC-4630-BA2E-DF1E20E14A99}" srcOrd="0" destOrd="0" presId="urn:microsoft.com/office/officeart/2005/8/layout/hList2"/>
    <dgm:cxn modelId="{B1FA095C-4BD9-47FB-8A5A-7BD970B1826E}" type="presParOf" srcId="{051CB9BD-DAFC-4630-BA2E-DF1E20E14A99}" destId="{7EE49762-1E78-4818-9298-C91D83260AEE}" srcOrd="0" destOrd="0" presId="urn:microsoft.com/office/officeart/2005/8/layout/hList2"/>
    <dgm:cxn modelId="{6C87E09C-D055-4B23-B108-CB76292D8C23}" type="presParOf" srcId="{051CB9BD-DAFC-4630-BA2E-DF1E20E14A99}" destId="{A3D8B59E-D7F1-46EA-B0F3-50FDCFEA5661}" srcOrd="1" destOrd="0" presId="urn:microsoft.com/office/officeart/2005/8/layout/hList2"/>
    <dgm:cxn modelId="{10FAB2F6-6047-4425-8997-FDE87B1283DC}" type="presParOf" srcId="{051CB9BD-DAFC-4630-BA2E-DF1E20E14A99}" destId="{BC26BCF4-0421-4AC8-BF1D-2351E607AFDF}" srcOrd="2" destOrd="0" presId="urn:microsoft.com/office/officeart/2005/8/layout/hList2"/>
    <dgm:cxn modelId="{B65D293C-8C34-404A-96FD-78A7A614686F}" type="presParOf" srcId="{EB806D62-B8BC-4247-982A-D9165CFE3304}" destId="{7CBFCEF0-AECC-418A-869B-16FFDEDAC9A4}" srcOrd="1" destOrd="0" presId="urn:microsoft.com/office/officeart/2005/8/layout/hList2"/>
    <dgm:cxn modelId="{D35CD0EA-AEC1-43CF-9BC3-250C964871E0}" type="presParOf" srcId="{EB806D62-B8BC-4247-982A-D9165CFE3304}" destId="{9D495E2C-8FD6-4342-A560-97B2DD03AC09}" srcOrd="2" destOrd="0" presId="urn:microsoft.com/office/officeart/2005/8/layout/hList2"/>
    <dgm:cxn modelId="{83CFD217-DCA8-493C-836A-D00030EEFCB2}" type="presParOf" srcId="{9D495E2C-8FD6-4342-A560-97B2DD03AC09}" destId="{7199F936-B49A-4DA0-B58A-9EDB2C75969E}" srcOrd="0" destOrd="0" presId="urn:microsoft.com/office/officeart/2005/8/layout/hList2"/>
    <dgm:cxn modelId="{47A7FABE-CDA4-4AED-A083-667F24623719}" type="presParOf" srcId="{9D495E2C-8FD6-4342-A560-97B2DD03AC09}" destId="{2EC3D657-84FE-490E-8D65-A97A347AA6EF}" srcOrd="1" destOrd="0" presId="urn:microsoft.com/office/officeart/2005/8/layout/hList2"/>
    <dgm:cxn modelId="{A7959FDE-C0DC-437D-A180-66275AB9895A}" type="presParOf" srcId="{9D495E2C-8FD6-4342-A560-97B2DD03AC09}" destId="{C9B64664-8CD7-45AA-B955-6A2138BC78EA}" srcOrd="2" destOrd="0" presId="urn:microsoft.com/office/officeart/2005/8/layout/hList2"/>
    <dgm:cxn modelId="{88555F9D-52F3-430C-A762-13A4DA3EA01B}" type="presParOf" srcId="{EB806D62-B8BC-4247-982A-D9165CFE3304}" destId="{C69CE65A-7A32-49BD-8758-3605566E0895}" srcOrd="3" destOrd="0" presId="urn:microsoft.com/office/officeart/2005/8/layout/hList2"/>
    <dgm:cxn modelId="{866DC9C9-4B5F-401F-B053-1740AE53460D}" type="presParOf" srcId="{EB806D62-B8BC-4247-982A-D9165CFE3304}" destId="{979163CF-DF57-44E8-8D8C-CA9652AF0EDD}" srcOrd="4" destOrd="0" presId="urn:microsoft.com/office/officeart/2005/8/layout/hList2"/>
    <dgm:cxn modelId="{EE8B8EC9-752E-4881-AD45-00E23438AB3F}" type="presParOf" srcId="{979163CF-DF57-44E8-8D8C-CA9652AF0EDD}" destId="{EB60C5AF-9129-4020-9EF1-8635E06476EF}" srcOrd="0" destOrd="0" presId="urn:microsoft.com/office/officeart/2005/8/layout/hList2"/>
    <dgm:cxn modelId="{45E38E1F-4158-4FD8-BF1D-B56F96D8AED8}" type="presParOf" srcId="{979163CF-DF57-44E8-8D8C-CA9652AF0EDD}" destId="{6FB17101-2804-4384-8925-B77904BBFFBD}" srcOrd="1" destOrd="0" presId="urn:microsoft.com/office/officeart/2005/8/layout/hList2"/>
    <dgm:cxn modelId="{2CC566E3-AE8A-4CC1-97EE-64B507AB630A}" type="presParOf" srcId="{979163CF-DF57-44E8-8D8C-CA9652AF0EDD}" destId="{9F285C56-0739-484D-B58E-046C0691D0B2}"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6BCF4-0421-4AC8-BF1D-2351E607AFDF}">
      <dsp:nvSpPr>
        <dsp:cNvPr id="0" name=""/>
        <dsp:cNvSpPr/>
      </dsp:nvSpPr>
      <dsp:spPr>
        <a:xfrm rot="16200000">
          <a:off x="-2307507" y="3522942"/>
          <a:ext cx="5349239" cy="587142"/>
        </a:xfrm>
        <a:prstGeom prst="rect">
          <a:avLst/>
        </a:prstGeom>
        <a:noFill/>
        <a:ln>
          <a:noFill/>
        </a:ln>
        <a:effectLst>
          <a:glow rad="1016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0" tIns="0" rIns="517827" bIns="0" numCol="1" spcCol="1270" anchor="t" anchorCtr="0">
          <a:noAutofit/>
        </a:bodyPr>
        <a:lstStyle/>
        <a:p>
          <a:pPr lvl="0" algn="r" defTabSz="1911350">
            <a:lnSpc>
              <a:spcPct val="90000"/>
            </a:lnSpc>
            <a:spcBef>
              <a:spcPct val="0"/>
            </a:spcBef>
            <a:spcAft>
              <a:spcPct val="35000"/>
            </a:spcAft>
          </a:pPr>
          <a:r>
            <a:rPr lang="it-IT" sz="4300" kern="1200" dirty="0" smtClean="0">
              <a:latin typeface="+mj-lt"/>
            </a:rPr>
            <a:t> </a:t>
          </a:r>
          <a:r>
            <a:rPr lang="it-IT" sz="4300" kern="1200" dirty="0" smtClean="0">
              <a:effectLst>
                <a:glow rad="139700">
                  <a:schemeClr val="accent2">
                    <a:satMod val="175000"/>
                    <a:alpha val="40000"/>
                  </a:schemeClr>
                </a:glow>
              </a:effectLst>
              <a:latin typeface="+mj-lt"/>
            </a:rPr>
            <a:t>BORA BORA</a:t>
          </a:r>
          <a:endParaRPr lang="it-IT" sz="4300" kern="1200" dirty="0">
            <a:effectLst>
              <a:glow rad="139700">
                <a:schemeClr val="accent2">
                  <a:satMod val="175000"/>
                  <a:alpha val="40000"/>
                </a:schemeClr>
              </a:glow>
            </a:effectLst>
            <a:latin typeface="+mj-lt"/>
          </a:endParaRPr>
        </a:p>
      </dsp:txBody>
      <dsp:txXfrm>
        <a:off x="-2307507" y="3522942"/>
        <a:ext cx="5349239" cy="587142"/>
      </dsp:txXfrm>
    </dsp:sp>
    <dsp:sp modelId="{A3D8B59E-D7F1-46EA-B0F3-50FDCFEA5661}">
      <dsp:nvSpPr>
        <dsp:cNvPr id="0" name=""/>
        <dsp:cNvSpPr/>
      </dsp:nvSpPr>
      <dsp:spPr>
        <a:xfrm>
          <a:off x="660683" y="1141893"/>
          <a:ext cx="2924592" cy="5349239"/>
        </a:xfrm>
        <a:prstGeom prst="rect">
          <a:avLst/>
        </a:prstGeom>
        <a:solidFill>
          <a:schemeClr val="accent1">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17827" rIns="128016" bIns="128016" numCol="1" spcCol="1270" anchor="t" anchorCtr="0">
          <a:noAutofit/>
        </a:bodyPr>
        <a:lstStyle/>
        <a:p>
          <a:pPr marL="171450" lvl="1" indent="-171450" algn="l" defTabSz="800100">
            <a:lnSpc>
              <a:spcPct val="90000"/>
            </a:lnSpc>
            <a:spcBef>
              <a:spcPct val="0"/>
            </a:spcBef>
            <a:spcAft>
              <a:spcPct val="15000"/>
            </a:spcAft>
            <a:buChar char="••"/>
          </a:pPr>
          <a:r>
            <a:rPr lang="fr-FR" sz="1800" b="0" i="0" kern="1200" dirty="0" smtClean="0">
              <a:latin typeface="Baskerville Old Face" panose="02020602080505020303" pitchFamily="18" charset="0"/>
            </a:rPr>
            <a:t>Bora Bora est une petite île du Pacifique Sud située au nord-ouest de Tahiti en Polynésie française. Entouré de petits îlots de sable et d'un lagon aux eaux turquoises protégé par le récif de corail, il est célèbre pour la plongée sous-marine et les stations balnéaires de luxe, où les cabanes d'hôtes sont construites sur des échasses suspendues au-dessus de l'eau . Au centre de l'île se dresse le mont </a:t>
          </a:r>
          <a:r>
            <a:rPr lang="fr-FR" sz="1800" b="0" i="0" kern="1200" dirty="0" err="1" smtClean="0">
              <a:latin typeface="Baskerville Old Face" panose="02020602080505020303" pitchFamily="18" charset="0"/>
            </a:rPr>
            <a:t>Otemanu</a:t>
          </a:r>
          <a:r>
            <a:rPr lang="fr-FR" sz="1800" b="0" i="0" kern="1200" dirty="0" smtClean="0">
              <a:latin typeface="Baskerville Old Face" panose="02020602080505020303" pitchFamily="18" charset="0"/>
            </a:rPr>
            <a:t>, un volcan éteint de 727 m de haut.</a:t>
          </a:r>
          <a:endParaRPr lang="it-IT" sz="1600" kern="1200" dirty="0"/>
        </a:p>
      </dsp:txBody>
      <dsp:txXfrm>
        <a:off x="660683" y="1141893"/>
        <a:ext cx="2924592" cy="5349239"/>
      </dsp:txXfrm>
    </dsp:sp>
    <dsp:sp modelId="{7EE49762-1E78-4818-9298-C91D83260AEE}">
      <dsp:nvSpPr>
        <dsp:cNvPr id="0" name=""/>
        <dsp:cNvSpPr/>
      </dsp:nvSpPr>
      <dsp:spPr>
        <a:xfrm>
          <a:off x="73541" y="366865"/>
          <a:ext cx="1174285" cy="1174285"/>
        </a:xfrm>
        <a:prstGeom prst="rect">
          <a:avLst/>
        </a:prstGeom>
        <a:blipFill rotWithShape="1">
          <a:blip xmlns:r="http://schemas.openxmlformats.org/officeDocument/2006/relationships" r:embed="rId1"/>
          <a:stretch>
            <a:fillRect/>
          </a:stretch>
        </a:blipFill>
        <a:ln w="127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dsp:style>
    </dsp:sp>
    <dsp:sp modelId="{C9B64664-8CD7-45AA-B955-6A2138BC78EA}">
      <dsp:nvSpPr>
        <dsp:cNvPr id="0" name=""/>
        <dsp:cNvSpPr/>
      </dsp:nvSpPr>
      <dsp:spPr>
        <a:xfrm rot="16200000">
          <a:off x="1959084" y="3522942"/>
          <a:ext cx="5349239" cy="587142"/>
        </a:xfrm>
        <a:prstGeom prst="rect">
          <a:avLst/>
        </a:prstGeom>
        <a:noFill/>
        <a:ln>
          <a:noFill/>
        </a:ln>
        <a:effectLst>
          <a:glow rad="1397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0" tIns="0" rIns="517827" bIns="0" numCol="1" spcCol="1270" anchor="t" anchorCtr="0">
          <a:noAutofit/>
        </a:bodyPr>
        <a:lstStyle/>
        <a:p>
          <a:pPr lvl="0" algn="r" defTabSz="1911350">
            <a:lnSpc>
              <a:spcPct val="90000"/>
            </a:lnSpc>
            <a:spcBef>
              <a:spcPct val="0"/>
            </a:spcBef>
            <a:spcAft>
              <a:spcPct val="35000"/>
            </a:spcAft>
          </a:pPr>
          <a:r>
            <a:rPr lang="it-IT" sz="4300" kern="1200" dirty="0" smtClean="0">
              <a:effectLst>
                <a:glow rad="139700">
                  <a:schemeClr val="accent2">
                    <a:satMod val="175000"/>
                    <a:alpha val="40000"/>
                  </a:schemeClr>
                </a:glow>
              </a:effectLst>
              <a:latin typeface="+mj-lt"/>
            </a:rPr>
            <a:t>TAHITI</a:t>
          </a:r>
          <a:endParaRPr lang="it-IT" sz="4300" kern="1200" dirty="0">
            <a:effectLst>
              <a:glow rad="139700">
                <a:schemeClr val="accent2">
                  <a:satMod val="175000"/>
                  <a:alpha val="40000"/>
                </a:schemeClr>
              </a:glow>
            </a:effectLst>
            <a:latin typeface="+mj-lt"/>
          </a:endParaRPr>
        </a:p>
      </dsp:txBody>
      <dsp:txXfrm>
        <a:off x="1959084" y="3522942"/>
        <a:ext cx="5349239" cy="587142"/>
      </dsp:txXfrm>
    </dsp:sp>
    <dsp:sp modelId="{2EC3D657-84FE-490E-8D65-A97A347AA6EF}">
      <dsp:nvSpPr>
        <dsp:cNvPr id="0" name=""/>
        <dsp:cNvSpPr/>
      </dsp:nvSpPr>
      <dsp:spPr>
        <a:xfrm>
          <a:off x="4927275" y="1141893"/>
          <a:ext cx="2924592" cy="5349239"/>
        </a:xfrm>
        <a:prstGeom prst="rect">
          <a:avLst/>
        </a:prstGeom>
        <a:solidFill>
          <a:schemeClr val="accent1">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17827" rIns="128016"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smtClean="0">
              <a:latin typeface="Baskerville Old Face" panose="02020602080505020303" pitchFamily="18" charset="0"/>
            </a:rPr>
            <a:t>Tahiti est la plus grande île de Polynésie française, l'archipel d'Océanie. Avec une forme qui rappelle le chiffre huit, l'île est divisée en Tahiti Nui et Tahiti </a:t>
          </a:r>
          <a:r>
            <a:rPr lang="fr-FR" sz="1800" kern="1200" dirty="0" err="1" smtClean="0">
              <a:latin typeface="Baskerville Old Face" panose="02020602080505020303" pitchFamily="18" charset="0"/>
            </a:rPr>
            <a:t>Iti</a:t>
          </a:r>
          <a:r>
            <a:rPr lang="fr-FR" sz="1800" kern="1200" dirty="0" smtClean="0">
              <a:latin typeface="Baskerville Old Face" panose="02020602080505020303" pitchFamily="18" charset="0"/>
            </a:rPr>
            <a:t>. Avec des plages de sable noir, des lagunes, des cascades et deux volcans éteints, Tahiti est une destination de vacances populaire. Explorée par le capitaine James Cook au XVIIIe siècle, elle a souvent été immortalisée par l'artiste français Paul Gauguin.</a:t>
          </a:r>
          <a:endParaRPr lang="it-IT" sz="1800" kern="1200" dirty="0"/>
        </a:p>
      </dsp:txBody>
      <dsp:txXfrm>
        <a:off x="4927275" y="1141893"/>
        <a:ext cx="2924592" cy="5349239"/>
      </dsp:txXfrm>
    </dsp:sp>
    <dsp:sp modelId="{7199F936-B49A-4DA0-B58A-9EDB2C75969E}">
      <dsp:nvSpPr>
        <dsp:cNvPr id="0" name=""/>
        <dsp:cNvSpPr/>
      </dsp:nvSpPr>
      <dsp:spPr>
        <a:xfrm>
          <a:off x="4340132" y="366865"/>
          <a:ext cx="1174285" cy="1174285"/>
        </a:xfrm>
        <a:prstGeom prst="rect">
          <a:avLst/>
        </a:prstGeom>
        <a:blipFill rotWithShape="1">
          <a:blip xmlns:r="http://schemas.openxmlformats.org/officeDocument/2006/relationships" r:embed="rId2"/>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285C56-0739-484D-B58E-046C0691D0B2}">
      <dsp:nvSpPr>
        <dsp:cNvPr id="0" name=""/>
        <dsp:cNvSpPr/>
      </dsp:nvSpPr>
      <dsp:spPr>
        <a:xfrm rot="16200000">
          <a:off x="6225675" y="3522942"/>
          <a:ext cx="5349239" cy="587142"/>
        </a:xfrm>
        <a:prstGeom prst="rect">
          <a:avLst/>
        </a:prstGeom>
        <a:noFill/>
        <a:ln>
          <a:noFill/>
        </a:ln>
        <a:effectLst>
          <a:glow rad="139700">
            <a:schemeClr val="accent2">
              <a:satMod val="175000"/>
              <a:alpha val="40000"/>
            </a:schemeClr>
          </a:glow>
        </a:effectLst>
      </dsp:spPr>
      <dsp:style>
        <a:lnRef idx="0">
          <a:scrgbClr r="0" g="0" b="0"/>
        </a:lnRef>
        <a:fillRef idx="0">
          <a:scrgbClr r="0" g="0" b="0"/>
        </a:fillRef>
        <a:effectRef idx="0">
          <a:scrgbClr r="0" g="0" b="0"/>
        </a:effectRef>
        <a:fontRef idx="minor"/>
      </dsp:style>
      <dsp:txBody>
        <a:bodyPr spcFirstLastPara="0" vert="horz" wrap="square" lIns="0" tIns="0" rIns="517827" bIns="0" numCol="1" spcCol="1270" anchor="t" anchorCtr="0">
          <a:noAutofit/>
        </a:bodyPr>
        <a:lstStyle/>
        <a:p>
          <a:pPr lvl="0" algn="r" defTabSz="1911350">
            <a:lnSpc>
              <a:spcPct val="90000"/>
            </a:lnSpc>
            <a:spcBef>
              <a:spcPct val="0"/>
            </a:spcBef>
            <a:spcAft>
              <a:spcPct val="35000"/>
            </a:spcAft>
          </a:pPr>
          <a:r>
            <a:rPr lang="it-IT" sz="4300" kern="1200" dirty="0" smtClean="0">
              <a:effectLst>
                <a:glow rad="139700">
                  <a:schemeClr val="accent2">
                    <a:satMod val="175000"/>
                    <a:alpha val="40000"/>
                  </a:schemeClr>
                </a:glow>
              </a:effectLst>
              <a:latin typeface="+mj-lt"/>
            </a:rPr>
            <a:t>PAPEETE</a:t>
          </a:r>
          <a:endParaRPr lang="it-IT" sz="4300" kern="1200" dirty="0">
            <a:effectLst>
              <a:glow rad="139700">
                <a:schemeClr val="accent2">
                  <a:satMod val="175000"/>
                  <a:alpha val="40000"/>
                </a:schemeClr>
              </a:glow>
            </a:effectLst>
            <a:latin typeface="+mj-lt"/>
          </a:endParaRPr>
        </a:p>
      </dsp:txBody>
      <dsp:txXfrm>
        <a:off x="6225675" y="3522942"/>
        <a:ext cx="5349239" cy="587142"/>
      </dsp:txXfrm>
    </dsp:sp>
    <dsp:sp modelId="{6FB17101-2804-4384-8925-B77904BBFFBD}">
      <dsp:nvSpPr>
        <dsp:cNvPr id="0" name=""/>
        <dsp:cNvSpPr/>
      </dsp:nvSpPr>
      <dsp:spPr>
        <a:xfrm>
          <a:off x="9193866" y="1141893"/>
          <a:ext cx="2924592" cy="5349239"/>
        </a:xfrm>
        <a:prstGeom prst="rect">
          <a:avLst/>
        </a:prstGeom>
        <a:solidFill>
          <a:schemeClr val="accent1">
            <a:hueOff val="0"/>
            <a:satOff val="0"/>
            <a:lumOff val="0"/>
            <a:alphaOff val="0"/>
          </a:schemeClr>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517827" rIns="170688" bIns="170688" numCol="1" spcCol="1270" anchor="t" anchorCtr="0">
          <a:noAutofit/>
        </a:bodyPr>
        <a:lstStyle/>
        <a:p>
          <a:pPr marL="171450" lvl="1" indent="-171450" algn="l" defTabSz="844550">
            <a:lnSpc>
              <a:spcPct val="90000"/>
            </a:lnSpc>
            <a:spcBef>
              <a:spcPct val="0"/>
            </a:spcBef>
            <a:spcAft>
              <a:spcPct val="15000"/>
            </a:spcAft>
            <a:buChar char="••"/>
          </a:pPr>
          <a:r>
            <a:rPr lang="fr-FR" sz="1900" kern="1200" dirty="0" smtClean="0">
              <a:latin typeface="Baskerville Old Face" panose="02020602080505020303" pitchFamily="18" charset="0"/>
            </a:rPr>
            <a:t>Papeete est une ville et une commune française de 26 017 habitants, capitale de la Polynésie française, collectivité d'outre-mer de la France dans l'océan Pacifique. Située sur la côte nord de l'île de Tahiti dans la division administrative des îles du Vent, sa zone urbaine comptait 136771 habitants en 2017 dont 26926 résidaient dans la commune proprement dite. La ville est le plus grand centre habité de Polynésie française</a:t>
          </a:r>
          <a:endParaRPr lang="it-IT" sz="1900" kern="1200" dirty="0"/>
        </a:p>
      </dsp:txBody>
      <dsp:txXfrm>
        <a:off x="9193866" y="1141893"/>
        <a:ext cx="2924592" cy="5349239"/>
      </dsp:txXfrm>
    </dsp:sp>
    <dsp:sp modelId="{EB60C5AF-9129-4020-9EF1-8635E06476EF}">
      <dsp:nvSpPr>
        <dsp:cNvPr id="0" name=""/>
        <dsp:cNvSpPr/>
      </dsp:nvSpPr>
      <dsp:spPr>
        <a:xfrm>
          <a:off x="8606723" y="366865"/>
          <a:ext cx="1174285" cy="1174285"/>
        </a:xfrm>
        <a:prstGeom prst="rect">
          <a:avLst/>
        </a:prstGeom>
        <a:blipFill rotWithShape="1">
          <a:blip xmlns:r="http://schemas.openxmlformats.org/officeDocument/2006/relationships" r:embed="rId3"/>
          <a:stretch>
            <a:fillRect/>
          </a:stretch>
        </a:blipFill>
        <a:ln w="127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CDBFECB-FCE5-4A81-B2F0-433AD0AF6A3E}"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E2E6D63-B02F-4950-9E39-90158B62F07F}" type="slidenum">
              <a:rPr lang="it-IT" smtClean="0"/>
              <a:t>‹N›</a:t>
            </a:fld>
            <a:endParaRPr lang="it-IT"/>
          </a:p>
        </p:txBody>
      </p:sp>
    </p:spTree>
    <p:extLst>
      <p:ext uri="{BB962C8B-B14F-4D97-AF65-F5344CB8AC3E}">
        <p14:creationId xmlns:p14="http://schemas.microsoft.com/office/powerpoint/2010/main" val="17011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DBFECB-FCE5-4A81-B2F0-433AD0AF6A3E}"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62653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DBFECB-FCE5-4A81-B2F0-433AD0AF6A3E}"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101209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DBFECB-FCE5-4A81-B2F0-433AD0AF6A3E}" type="datetimeFigureOut">
              <a:rPr lang="it-IT" smtClean="0"/>
              <a:t>18/06/2020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136788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4CDBFECB-FCE5-4A81-B2F0-433AD0AF6A3E}" type="datetimeFigureOut">
              <a:rPr lang="it-IT" smtClean="0"/>
              <a:t>18/06/2020</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E2E6D63-B02F-4950-9E39-90158B62F07F}" type="slidenum">
              <a:rPr lang="it-IT" smtClean="0"/>
              <a:t>‹N›</a:t>
            </a:fld>
            <a:endParaRPr lang="it-IT"/>
          </a:p>
        </p:txBody>
      </p:sp>
    </p:spTree>
    <p:extLst>
      <p:ext uri="{BB962C8B-B14F-4D97-AF65-F5344CB8AC3E}">
        <p14:creationId xmlns:p14="http://schemas.microsoft.com/office/powerpoint/2010/main" val="74435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CDBFECB-FCE5-4A81-B2F0-433AD0AF6A3E}" type="datetimeFigureOut">
              <a:rPr lang="it-IT" smtClean="0"/>
              <a:t>18/06/2020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391459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CDBFECB-FCE5-4A81-B2F0-433AD0AF6A3E}" type="datetimeFigureOut">
              <a:rPr lang="it-IT" smtClean="0"/>
              <a:t>18/06/2020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375908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CDBFECB-FCE5-4A81-B2F0-433AD0AF6A3E}" type="datetimeFigureOut">
              <a:rPr lang="it-IT" smtClean="0"/>
              <a:t>18/06/2020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10619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BFECB-FCE5-4A81-B2F0-433AD0AF6A3E}" type="datetimeFigureOut">
              <a:rPr lang="it-IT" smtClean="0"/>
              <a:t>18/06/2020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285864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DBFECB-FCE5-4A81-B2F0-433AD0AF6A3E}" type="datetimeFigureOut">
              <a:rPr lang="it-IT" smtClean="0"/>
              <a:t>18/06/2020</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32669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CDBFECB-FCE5-4A81-B2F0-433AD0AF6A3E}" type="datetimeFigureOut">
              <a:rPr lang="it-IT" smtClean="0"/>
              <a:t>18/06/2020</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E2E6D63-B02F-4950-9E39-90158B62F07F}" type="slidenum">
              <a:rPr lang="it-IT" smtClean="0"/>
              <a:t>‹N›</a:t>
            </a:fld>
            <a:endParaRPr lang="it-IT"/>
          </a:p>
        </p:txBody>
      </p:sp>
    </p:spTree>
    <p:extLst>
      <p:ext uri="{BB962C8B-B14F-4D97-AF65-F5344CB8AC3E}">
        <p14:creationId xmlns:p14="http://schemas.microsoft.com/office/powerpoint/2010/main" val="283085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CDBFECB-FCE5-4A81-B2F0-433AD0AF6A3E}" type="datetimeFigureOut">
              <a:rPr lang="it-IT" smtClean="0"/>
              <a:t>18/06/2020</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E2E6D63-B02F-4950-9E39-90158B62F07F}" type="slidenum">
              <a:rPr lang="it-IT" smtClean="0"/>
              <a:t>‹N›</a:t>
            </a:fld>
            <a:endParaRPr lang="it-IT"/>
          </a:p>
        </p:txBody>
      </p:sp>
    </p:spTree>
    <p:extLst>
      <p:ext uri="{BB962C8B-B14F-4D97-AF65-F5344CB8AC3E}">
        <p14:creationId xmlns:p14="http://schemas.microsoft.com/office/powerpoint/2010/main" val="19624335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30344" y="1020099"/>
            <a:ext cx="9966960" cy="3035808"/>
          </a:xfrm>
          <a:ln>
            <a:solidFill>
              <a:schemeClr val="tx1"/>
            </a:solidFill>
          </a:ln>
        </p:spPr>
        <p:style>
          <a:lnRef idx="1">
            <a:schemeClr val="accent3"/>
          </a:lnRef>
          <a:fillRef idx="2">
            <a:schemeClr val="accent3"/>
          </a:fillRef>
          <a:effectRef idx="1">
            <a:schemeClr val="accent3"/>
          </a:effectRef>
          <a:fontRef idx="minor">
            <a:schemeClr val="dk1"/>
          </a:fontRef>
        </p:style>
        <p:txBody>
          <a:bodyPr>
            <a:prstTxWarp prst="textWave2">
              <a:avLst/>
            </a:prstTxWarp>
          </a:bodyPr>
          <a:lstStyle/>
          <a:p>
            <a:r>
              <a:rPr lang="it-IT" dirty="0" smtClean="0">
                <a:effectLst>
                  <a:glow rad="101600">
                    <a:schemeClr val="accent1">
                      <a:lumMod val="50000"/>
                      <a:alpha val="40000"/>
                    </a:schemeClr>
                  </a:glow>
                </a:effectLst>
              </a:rPr>
              <a:t>La </a:t>
            </a:r>
            <a:r>
              <a:rPr lang="it-IT" dirty="0" err="1" smtClean="0">
                <a:effectLst>
                  <a:glow rad="101600">
                    <a:schemeClr val="accent1">
                      <a:lumMod val="50000"/>
                      <a:alpha val="40000"/>
                    </a:schemeClr>
                  </a:glow>
                </a:effectLst>
              </a:rPr>
              <a:t>polynésie</a:t>
            </a:r>
            <a:endParaRPr lang="it-IT" dirty="0">
              <a:effectLst>
                <a:glow rad="101600">
                  <a:schemeClr val="accent1">
                    <a:lumMod val="50000"/>
                    <a:alpha val="40000"/>
                  </a:schemeClr>
                </a:glow>
              </a:effectLst>
            </a:endParaRPr>
          </a:p>
        </p:txBody>
      </p:sp>
      <p:sp>
        <p:nvSpPr>
          <p:cNvPr id="3" name="Sottotitolo 2"/>
          <p:cNvSpPr>
            <a:spLocks noGrp="1"/>
          </p:cNvSpPr>
          <p:nvPr>
            <p:ph type="subTitle" idx="1"/>
          </p:nvPr>
        </p:nvSpPr>
        <p:spPr>
          <a:xfrm>
            <a:off x="1605352" y="4582303"/>
            <a:ext cx="7891272" cy="1069848"/>
          </a:xfrm>
        </p:spPr>
        <p:txBody>
          <a:bodyPr/>
          <a:lstStyle/>
          <a:p>
            <a:r>
              <a:rPr lang="fr-FR" b="1" i="1" dirty="0">
                <a:latin typeface="Baskerville Old Face" panose="02020602080505020303" pitchFamily="18" charset="0"/>
                <a:cs typeface="Times New Roman" panose="02020603050405020304" pitchFamily="18" charset="0"/>
              </a:rPr>
              <a:t>La Polynésie française est un POM, un pays d'outre-mer français situé dans le Pacifique-Sud, entre la Nouvelle-Zélande et l’Amérique du Sud.</a:t>
            </a:r>
            <a:endParaRPr lang="it-IT" b="1" i="1" dirty="0">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342716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0"/>
            <a:ext cx="10058400" cy="1004552"/>
          </a:xfrm>
          <a:effectLst>
            <a:outerShdw blurRad="50800" dist="38100" dir="2700000" algn="tl" rotWithShape="0">
              <a:prstClr val="black">
                <a:alpha val="40000"/>
              </a:prstClr>
            </a:outerShdw>
          </a:effectLst>
        </p:spPr>
        <p:txBody>
          <a:bodyPr/>
          <a:lstStyle/>
          <a:p>
            <a:pPr algn="ctr"/>
            <a:r>
              <a:rPr lang="it-IT" dirty="0" smtClean="0">
                <a:effectLst>
                  <a:glow rad="139700">
                    <a:schemeClr val="accent2">
                      <a:satMod val="175000"/>
                      <a:alpha val="40000"/>
                    </a:schemeClr>
                  </a:glow>
                </a:effectLst>
              </a:rPr>
              <a:t>La fiche d’information</a:t>
            </a:r>
            <a:endParaRPr lang="it-IT" dirty="0">
              <a:effectLst>
                <a:glow rad="139700">
                  <a:schemeClr val="accent2">
                    <a:satMod val="175000"/>
                    <a:alpha val="40000"/>
                  </a:schemeClr>
                </a:glow>
              </a:effectLst>
            </a:endParaRP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1336358342"/>
              </p:ext>
            </p:extLst>
          </p:nvPr>
        </p:nvGraphicFramePr>
        <p:xfrm>
          <a:off x="0" y="1004552"/>
          <a:ext cx="12192000" cy="3346902"/>
        </p:xfrm>
        <a:graphic>
          <a:graphicData uri="http://schemas.openxmlformats.org/drawingml/2006/table">
            <a:tbl>
              <a:tblPr firstRow="1" bandRow="1">
                <a:tableStyleId>{BC89EF96-8CEA-46FF-86C4-4CE0E7609802}</a:tableStyleId>
              </a:tblPr>
              <a:tblGrid>
                <a:gridCol w="6096000"/>
                <a:gridCol w="6096000"/>
              </a:tblGrid>
              <a:tr h="371878">
                <a:tc>
                  <a:txBody>
                    <a:bodyPr/>
                    <a:lstStyle/>
                    <a:p>
                      <a:pPr algn="ctr"/>
                      <a:r>
                        <a:rPr lang="it-IT" dirty="0" smtClean="0">
                          <a:solidFill>
                            <a:schemeClr val="accent1"/>
                          </a:solidFill>
                        </a:rPr>
                        <a:t>STATO</a:t>
                      </a:r>
                      <a:endParaRPr lang="it-IT" dirty="0">
                        <a:solidFill>
                          <a:schemeClr val="accent1"/>
                        </a:solidFill>
                      </a:endParaRPr>
                    </a:p>
                  </a:txBody>
                  <a:tcPr/>
                </a:tc>
                <a:tc>
                  <a:txBody>
                    <a:bodyPr/>
                    <a:lstStyle/>
                    <a:p>
                      <a:pPr algn="ctr"/>
                      <a:r>
                        <a:rPr lang="it-IT" dirty="0" smtClean="0"/>
                        <a:t>FRANCIA</a:t>
                      </a:r>
                      <a:endParaRPr lang="it-IT" dirty="0"/>
                    </a:p>
                  </a:txBody>
                  <a:tcPr/>
                </a:tc>
              </a:tr>
              <a:tr h="371878">
                <a:tc>
                  <a:txBody>
                    <a:bodyPr/>
                    <a:lstStyle/>
                    <a:p>
                      <a:pPr algn="ctr"/>
                      <a:r>
                        <a:rPr lang="it-IT" b="1" dirty="0" smtClean="0">
                          <a:solidFill>
                            <a:schemeClr val="accent1"/>
                          </a:solidFill>
                        </a:rPr>
                        <a:t>CAPOLUOGO</a:t>
                      </a:r>
                      <a:endParaRPr lang="it-IT" b="1" dirty="0">
                        <a:solidFill>
                          <a:schemeClr val="accent1"/>
                        </a:solidFill>
                      </a:endParaRPr>
                    </a:p>
                  </a:txBody>
                  <a:tcPr/>
                </a:tc>
                <a:tc>
                  <a:txBody>
                    <a:bodyPr/>
                    <a:lstStyle/>
                    <a:p>
                      <a:pPr algn="ctr"/>
                      <a:r>
                        <a:rPr lang="it-IT" b="1" dirty="0" smtClean="0"/>
                        <a:t>PAPEETE</a:t>
                      </a:r>
                      <a:endParaRPr lang="it-IT" b="1" dirty="0"/>
                    </a:p>
                  </a:txBody>
                  <a:tcPr/>
                </a:tc>
              </a:tr>
              <a:tr h="371878">
                <a:tc>
                  <a:txBody>
                    <a:bodyPr/>
                    <a:lstStyle/>
                    <a:p>
                      <a:pPr algn="ctr"/>
                      <a:r>
                        <a:rPr lang="it-IT" b="1" dirty="0" smtClean="0">
                          <a:solidFill>
                            <a:schemeClr val="accent1"/>
                          </a:solidFill>
                        </a:rPr>
                        <a:t>PRESIDENTE</a:t>
                      </a:r>
                      <a:r>
                        <a:rPr lang="it-IT" b="1" baseline="0" dirty="0" smtClean="0">
                          <a:solidFill>
                            <a:schemeClr val="accent1"/>
                          </a:solidFill>
                        </a:rPr>
                        <a:t> DEL CONSIGLIO REGIONALE</a:t>
                      </a:r>
                      <a:endParaRPr lang="it-IT" b="1" dirty="0">
                        <a:solidFill>
                          <a:schemeClr val="accent1"/>
                        </a:solidFill>
                      </a:endParaRPr>
                    </a:p>
                  </a:txBody>
                  <a:tcPr/>
                </a:tc>
                <a:tc>
                  <a:txBody>
                    <a:bodyPr/>
                    <a:lstStyle/>
                    <a:p>
                      <a:pPr algn="ctr"/>
                      <a:r>
                        <a:rPr lang="it-IT" b="1" dirty="0" smtClean="0"/>
                        <a:t>ÉDOUARD FRITCH</a:t>
                      </a:r>
                      <a:r>
                        <a:rPr lang="it-IT" b="1" baseline="0" dirty="0" smtClean="0"/>
                        <a:t> DAL 1 APRILE 2001</a:t>
                      </a:r>
                      <a:endParaRPr lang="it-IT" b="1" dirty="0"/>
                    </a:p>
                  </a:txBody>
                  <a:tcPr/>
                </a:tc>
              </a:tr>
              <a:tr h="371878">
                <a:tc>
                  <a:txBody>
                    <a:bodyPr/>
                    <a:lstStyle/>
                    <a:p>
                      <a:pPr algn="ctr"/>
                      <a:r>
                        <a:rPr lang="it-IT" b="1" dirty="0" smtClean="0">
                          <a:solidFill>
                            <a:schemeClr val="accent1"/>
                          </a:solidFill>
                        </a:rPr>
                        <a:t>DATA D’ISTITUZIONE</a:t>
                      </a:r>
                      <a:endParaRPr lang="it-IT" b="1" dirty="0">
                        <a:solidFill>
                          <a:schemeClr val="accent1"/>
                        </a:solidFill>
                      </a:endParaRPr>
                    </a:p>
                  </a:txBody>
                  <a:tcPr/>
                </a:tc>
                <a:tc>
                  <a:txBody>
                    <a:bodyPr/>
                    <a:lstStyle/>
                    <a:p>
                      <a:pPr algn="ctr"/>
                      <a:r>
                        <a:rPr lang="it-IT" b="1" dirty="0" smtClean="0"/>
                        <a:t>1842</a:t>
                      </a:r>
                      <a:endParaRPr lang="it-IT" b="1" dirty="0"/>
                    </a:p>
                  </a:txBody>
                  <a:tcPr/>
                </a:tc>
              </a:tr>
              <a:tr h="371878">
                <a:tc>
                  <a:txBody>
                    <a:bodyPr/>
                    <a:lstStyle/>
                    <a:p>
                      <a:pPr algn="ctr"/>
                      <a:r>
                        <a:rPr lang="it-IT" b="1" dirty="0" smtClean="0">
                          <a:solidFill>
                            <a:schemeClr val="accent1"/>
                          </a:solidFill>
                        </a:rPr>
                        <a:t>COORDINATE DEL CAPOLUOGO</a:t>
                      </a:r>
                      <a:endParaRPr lang="it-IT" b="1" dirty="0">
                        <a:solidFill>
                          <a:schemeClr val="accent1"/>
                        </a:solidFill>
                      </a:endParaRPr>
                    </a:p>
                  </a:txBody>
                  <a:tcPr/>
                </a:tc>
                <a:tc>
                  <a:txBody>
                    <a:bodyPr/>
                    <a:lstStyle/>
                    <a:p>
                      <a:pPr algn="ctr"/>
                      <a:r>
                        <a:rPr lang="it-IT" b="1" dirty="0" smtClean="0"/>
                        <a:t>17°32′06.08″S 149°34′10.54″W</a:t>
                      </a:r>
                      <a:endParaRPr lang="it-IT" b="1" dirty="0"/>
                    </a:p>
                  </a:txBody>
                  <a:tcPr/>
                </a:tc>
              </a:tr>
              <a:tr h="371878">
                <a:tc>
                  <a:txBody>
                    <a:bodyPr/>
                    <a:lstStyle/>
                    <a:p>
                      <a:pPr algn="ctr"/>
                      <a:r>
                        <a:rPr lang="it-IT" b="1" dirty="0" smtClean="0">
                          <a:solidFill>
                            <a:schemeClr val="accent1"/>
                          </a:solidFill>
                        </a:rPr>
                        <a:t>SUPERFICIE</a:t>
                      </a:r>
                      <a:endParaRPr lang="it-IT" b="1" dirty="0">
                        <a:solidFill>
                          <a:schemeClr val="accent1"/>
                        </a:solidFill>
                      </a:endParaRPr>
                    </a:p>
                  </a:txBody>
                  <a:tcPr/>
                </a:tc>
                <a:tc>
                  <a:txBody>
                    <a:bodyPr/>
                    <a:lstStyle/>
                    <a:p>
                      <a:pPr algn="ctr"/>
                      <a:r>
                        <a:rPr lang="it-IT" b="1" dirty="0" smtClean="0"/>
                        <a:t>4 167 km²</a:t>
                      </a:r>
                      <a:endParaRPr lang="it-IT" b="1" dirty="0"/>
                    </a:p>
                  </a:txBody>
                  <a:tcPr/>
                </a:tc>
              </a:tr>
              <a:tr h="371878">
                <a:tc>
                  <a:txBody>
                    <a:bodyPr/>
                    <a:lstStyle/>
                    <a:p>
                      <a:pPr algn="ctr"/>
                      <a:r>
                        <a:rPr lang="it-IT" b="1" dirty="0" smtClean="0">
                          <a:solidFill>
                            <a:schemeClr val="accent1"/>
                          </a:solidFill>
                        </a:rPr>
                        <a:t>ABITANTI</a:t>
                      </a:r>
                      <a:endParaRPr lang="it-IT" b="1" dirty="0">
                        <a:solidFill>
                          <a:schemeClr val="accent1"/>
                        </a:solidFill>
                      </a:endParaRPr>
                    </a:p>
                  </a:txBody>
                  <a:tcPr/>
                </a:tc>
                <a:tc>
                  <a:txBody>
                    <a:bodyPr/>
                    <a:lstStyle/>
                    <a:p>
                      <a:pPr algn="ctr"/>
                      <a:r>
                        <a:rPr lang="it-IT" b="1" dirty="0" smtClean="0"/>
                        <a:t>275 918 (2017)</a:t>
                      </a:r>
                      <a:endParaRPr lang="it-IT" b="1" dirty="0"/>
                    </a:p>
                  </a:txBody>
                  <a:tcPr/>
                </a:tc>
              </a:tr>
              <a:tr h="371878">
                <a:tc>
                  <a:txBody>
                    <a:bodyPr/>
                    <a:lstStyle/>
                    <a:p>
                      <a:pPr algn="ctr"/>
                      <a:r>
                        <a:rPr lang="it-IT" b="1" dirty="0" smtClean="0">
                          <a:solidFill>
                            <a:schemeClr val="accent1"/>
                          </a:solidFill>
                        </a:rPr>
                        <a:t>DENSITÀ</a:t>
                      </a:r>
                      <a:endParaRPr lang="it-IT" b="1" dirty="0">
                        <a:solidFill>
                          <a:schemeClr val="accent1"/>
                        </a:solidFill>
                      </a:endParaRPr>
                    </a:p>
                  </a:txBody>
                  <a:tcPr/>
                </a:tc>
                <a:tc>
                  <a:txBody>
                    <a:bodyPr/>
                    <a:lstStyle/>
                    <a:p>
                      <a:pPr algn="ctr"/>
                      <a:r>
                        <a:rPr lang="it-IT" b="1" dirty="0" smtClean="0"/>
                        <a:t>66,22 ab./km²</a:t>
                      </a:r>
                      <a:endParaRPr lang="it-IT" b="1" dirty="0"/>
                    </a:p>
                  </a:txBody>
                  <a:tcPr/>
                </a:tc>
              </a:tr>
              <a:tr h="371878">
                <a:tc>
                  <a:txBody>
                    <a:bodyPr/>
                    <a:lstStyle/>
                    <a:p>
                      <a:pPr algn="ctr"/>
                      <a:r>
                        <a:rPr lang="it-IT" b="1" dirty="0" smtClean="0">
                          <a:solidFill>
                            <a:schemeClr val="accent1"/>
                          </a:solidFill>
                        </a:rPr>
                        <a:t>LINGUE</a:t>
                      </a:r>
                      <a:endParaRPr lang="it-IT" b="1" dirty="0">
                        <a:solidFill>
                          <a:schemeClr val="accent1"/>
                        </a:solidFill>
                      </a:endParaRPr>
                    </a:p>
                  </a:txBody>
                  <a:tcPr/>
                </a:tc>
                <a:tc>
                  <a:txBody>
                    <a:bodyPr/>
                    <a:lstStyle/>
                    <a:p>
                      <a:pPr algn="ctr"/>
                      <a:r>
                        <a:rPr lang="it-IT" b="1" dirty="0" smtClean="0"/>
                        <a:t>FRANCESE-TAHITIANO</a:t>
                      </a:r>
                      <a:endParaRPr lang="it-IT" b="1" dirty="0"/>
                    </a:p>
                  </a:txBody>
                  <a:tcPr/>
                </a:tc>
              </a:tr>
            </a:tbl>
          </a:graphicData>
        </a:graphic>
      </p:graphicFrame>
    </p:spTree>
    <p:extLst>
      <p:ext uri="{BB962C8B-B14F-4D97-AF65-F5344CB8AC3E}">
        <p14:creationId xmlns:p14="http://schemas.microsoft.com/office/powerpoint/2010/main" val="2377293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85323997"/>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9962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txBody>
          <a:bodyPr>
            <a:normAutofit/>
          </a:bodyPr>
          <a:lstStyle/>
          <a:p>
            <a:pPr algn="ctr"/>
            <a:r>
              <a:rPr lang="it-IT" sz="6600" dirty="0" smtClean="0">
                <a:effectLst>
                  <a:glow rad="139700">
                    <a:schemeClr val="accent2">
                      <a:satMod val="175000"/>
                      <a:alpha val="40000"/>
                    </a:schemeClr>
                  </a:glow>
                </a:effectLst>
              </a:rPr>
              <a:t>histoire</a:t>
            </a:r>
            <a:endParaRPr lang="it-IT" sz="6600" dirty="0">
              <a:effectLst>
                <a:glow rad="139700">
                  <a:schemeClr val="accent2">
                    <a:satMod val="175000"/>
                    <a:alpha val="40000"/>
                  </a:schemeClr>
                </a:glow>
              </a:effectLst>
            </a:endParaRPr>
          </a:p>
        </p:txBody>
      </p:sp>
      <p:sp>
        <p:nvSpPr>
          <p:cNvPr id="3" name="Segnaposto contenuto 2"/>
          <p:cNvSpPr>
            <a:spLocks noGrp="1"/>
          </p:cNvSpPr>
          <p:nvPr>
            <p:ph idx="1"/>
          </p:nvPr>
        </p:nvSpPr>
        <p:spPr>
          <a:xfrm>
            <a:off x="886968" y="2093976"/>
            <a:ext cx="10424160" cy="4050792"/>
          </a:xfrm>
          <a:ln>
            <a:solidFill>
              <a:schemeClr val="tx1"/>
            </a:solidFill>
          </a:ln>
        </p:spPr>
        <p:txBody>
          <a:bodyPr>
            <a:normAutofit/>
          </a:bodyPr>
          <a:lstStyle/>
          <a:p>
            <a:pPr marL="0" indent="0" algn="ctr">
              <a:buNone/>
            </a:pPr>
            <a:r>
              <a:rPr lang="fr-FR" dirty="0">
                <a:latin typeface="Baskerville Old Face" panose="02020602080505020303" pitchFamily="18" charset="0"/>
              </a:rPr>
              <a:t>Les premiers habitants de ces îles, appartenant aux populations austronésiennes , venaient probablement du sud-est asiatique et atteignirent les îles de la Polynésie vers l'an 300 après JC , date qui se déplace au 1er siècle après JC pour les îles Marquises. La rencontre avec les navigateurs européens a lieu à la fin du XVIIIe siècle, et provoquera des épidémies qui décimeront les peuples autochtones. Les campagnes d'évangélisation et l'introduction de l'alcool complètent par la suite la destruction de la culture indigène. La France a progressivement imposé son protectorat, à partir de 1843 , entravant ainsi l'influence </a:t>
            </a:r>
            <a:r>
              <a:rPr lang="fr-FR" dirty="0" smtClean="0">
                <a:latin typeface="Baskerville Old Face" panose="02020602080505020303" pitchFamily="18" charset="0"/>
              </a:rPr>
              <a:t>britannique. Il </a:t>
            </a:r>
            <a:r>
              <a:rPr lang="fr-FR" dirty="0">
                <a:latin typeface="Baskerville Old Face" panose="02020602080505020303" pitchFamily="18" charset="0"/>
              </a:rPr>
              <a:t>faudra attendre 1946 pour que les habitants aient accès au droit de vote, et 1957 pour bénéficier d'un premier gouvernement local, alors que les langues polynésiennes ne seront enseignées dans les écoles qu'en 1977 . La Polynésie française est désormais devenue une communauté d'outre-mer, bénéficiant d'une grande autonomie vis-à-vis du gouvernement métropolitain français; par conséquent, le territoire utilise sa propre monnaie (le franc CFP ), a son propre préfixe téléphonique international (+689) et a .pf , .</a:t>
            </a:r>
            <a:r>
              <a:rPr lang="fr-FR" dirty="0" err="1">
                <a:latin typeface="Baskerville Old Face" panose="02020602080505020303" pitchFamily="18" charset="0"/>
              </a:rPr>
              <a:t>fr</a:t>
            </a:r>
            <a:r>
              <a:rPr lang="fr-FR" dirty="0">
                <a:latin typeface="Baskerville Old Face" panose="02020602080505020303" pitchFamily="18" charset="0"/>
              </a:rPr>
              <a:t> et .eu comme TLD </a:t>
            </a:r>
            <a:r>
              <a:rPr lang="fr-FR" dirty="0" smtClean="0">
                <a:latin typeface="Baskerville Old Face" panose="02020602080505020303" pitchFamily="18" charset="0"/>
              </a:rPr>
              <a:t>.La </a:t>
            </a:r>
            <a:r>
              <a:rPr lang="fr-FR" dirty="0">
                <a:latin typeface="Baskerville Old Face" panose="02020602080505020303" pitchFamily="18" charset="0"/>
              </a:rPr>
              <a:t>principale ressource économique de la région est le tourisme , basé sur un patrimoine naturel et culturel exceptionnel.</a:t>
            </a:r>
            <a:endParaRPr lang="it-IT" dirty="0">
              <a:latin typeface="Baskerville Old Face" panose="02020602080505020303" pitchFamily="18" charset="0"/>
            </a:endParaRPr>
          </a:p>
        </p:txBody>
      </p:sp>
    </p:spTree>
    <p:extLst>
      <p:ext uri="{BB962C8B-B14F-4D97-AF65-F5344CB8AC3E}">
        <p14:creationId xmlns:p14="http://schemas.microsoft.com/office/powerpoint/2010/main" val="1684421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4856" y="0"/>
            <a:ext cx="9787944" cy="160934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a:normAutofit/>
          </a:bodyPr>
          <a:lstStyle/>
          <a:p>
            <a:pPr algn="ctr"/>
            <a:r>
              <a:rPr lang="it-IT" sz="6600" dirty="0" smtClean="0">
                <a:effectLst>
                  <a:glow rad="139700">
                    <a:schemeClr val="accent2">
                      <a:satMod val="175000"/>
                      <a:alpha val="40000"/>
                    </a:schemeClr>
                  </a:glow>
                </a:effectLst>
              </a:rPr>
              <a:t>La flore</a:t>
            </a:r>
            <a:endParaRPr lang="it-IT" sz="6600" dirty="0">
              <a:effectLst>
                <a:glow rad="139700">
                  <a:schemeClr val="accent2">
                    <a:satMod val="175000"/>
                    <a:alpha val="40000"/>
                  </a:schemeClr>
                </a:glow>
              </a:effectLst>
            </a:endParaRPr>
          </a:p>
        </p:txBody>
      </p:sp>
      <p:sp>
        <p:nvSpPr>
          <p:cNvPr id="3" name="Segnaposto contenuto 2"/>
          <p:cNvSpPr>
            <a:spLocks noGrp="1"/>
          </p:cNvSpPr>
          <p:nvPr>
            <p:ph idx="1"/>
          </p:nvPr>
        </p:nvSpPr>
        <p:spPr>
          <a:xfrm>
            <a:off x="1049628" y="1609344"/>
            <a:ext cx="10058400" cy="1803478"/>
          </a:xfrm>
          <a:ln>
            <a:solidFill>
              <a:schemeClr val="tx1"/>
            </a:solidFill>
          </a:ln>
        </p:spPr>
        <p:txBody>
          <a:bodyPr/>
          <a:lstStyle/>
          <a:p>
            <a:pPr marL="0" indent="0" algn="ctr">
              <a:buNone/>
            </a:pPr>
            <a:r>
              <a:rPr lang="fr-FR" dirty="0">
                <a:latin typeface="Baskerville Old Face" panose="02020602080505020303" pitchFamily="18" charset="0"/>
              </a:rPr>
              <a:t>la Polynésie française a fait de la fleur de tiaré son symbole. D'autres surprises vous attendent: vous pourrez admirer des hibiscus, des oiseaux de paradis ou la délicate </a:t>
            </a:r>
            <a:r>
              <a:rPr lang="fr-FR" dirty="0" err="1">
                <a:latin typeface="Baskerville Old Face" panose="02020602080505020303" pitchFamily="18" charset="0"/>
              </a:rPr>
              <a:t>etlinglera</a:t>
            </a:r>
            <a:r>
              <a:rPr lang="fr-FR" dirty="0">
                <a:latin typeface="Baskerville Old Face" panose="02020602080505020303" pitchFamily="18" charset="0"/>
              </a:rPr>
              <a:t> </a:t>
            </a:r>
            <a:r>
              <a:rPr lang="fr-FR" dirty="0" err="1">
                <a:latin typeface="Baskerville Old Face" panose="02020602080505020303" pitchFamily="18" charset="0"/>
              </a:rPr>
              <a:t>elatior</a:t>
            </a:r>
            <a:r>
              <a:rPr lang="fr-FR" dirty="0">
                <a:latin typeface="Baskerville Old Face" panose="02020602080505020303" pitchFamily="18" charset="0"/>
              </a:rPr>
              <a:t>. L'orchidée incontournable, splendide à l'</a:t>
            </a:r>
            <a:r>
              <a:rPr lang="fr-FR" dirty="0" err="1">
                <a:latin typeface="Baskerville Old Face" panose="02020602080505020303" pitchFamily="18" charset="0"/>
              </a:rPr>
              <a:t>oeil</a:t>
            </a:r>
            <a:r>
              <a:rPr lang="fr-FR" dirty="0">
                <a:latin typeface="Baskerville Old Face" panose="02020602080505020303" pitchFamily="18" charset="0"/>
              </a:rPr>
              <a:t>, ravira également les papilles avec son représentant gourmand, rien de moins que la vanille! Pour parler de plantes et d'arbres, en plus des cocotiers à perte de vue, Tahiti offre les conditions idéales pour le développement des bougainvilliers et des frangipaniers moins connus.</a:t>
            </a:r>
            <a:endParaRPr lang="it-IT" dirty="0">
              <a:latin typeface="Baskerville Old Face" panose="02020602080505020303" pitchFamily="18" charset="0"/>
            </a:endParaRPr>
          </a:p>
        </p:txBody>
      </p:sp>
      <p:pic>
        <p:nvPicPr>
          <p:cNvPr id="4" name="Immagine 3"/>
          <p:cNvPicPr>
            <a:picLocks noChangeAspect="1"/>
          </p:cNvPicPr>
          <p:nvPr/>
        </p:nvPicPr>
        <p:blipFill>
          <a:blip r:embed="rId2"/>
          <a:stretch>
            <a:fillRect/>
          </a:stretch>
        </p:blipFill>
        <p:spPr>
          <a:xfrm>
            <a:off x="0" y="3522198"/>
            <a:ext cx="3999914" cy="2999936"/>
          </a:xfrm>
          <a:prstGeom prst="rect">
            <a:avLst/>
          </a:prstGeom>
        </p:spPr>
      </p:pic>
      <p:pic>
        <p:nvPicPr>
          <p:cNvPr id="5" name="Immagine 4"/>
          <p:cNvPicPr>
            <a:picLocks noChangeAspect="1"/>
          </p:cNvPicPr>
          <p:nvPr/>
        </p:nvPicPr>
        <p:blipFill>
          <a:blip r:embed="rId3"/>
          <a:stretch>
            <a:fillRect/>
          </a:stretch>
        </p:blipFill>
        <p:spPr>
          <a:xfrm>
            <a:off x="8334924" y="3522198"/>
            <a:ext cx="3746189" cy="2999936"/>
          </a:xfrm>
          <a:prstGeom prst="rect">
            <a:avLst/>
          </a:prstGeom>
        </p:spPr>
      </p:pic>
      <p:pic>
        <p:nvPicPr>
          <p:cNvPr id="6" name="Immagine 5"/>
          <p:cNvPicPr>
            <a:picLocks noChangeAspect="1"/>
          </p:cNvPicPr>
          <p:nvPr/>
        </p:nvPicPr>
        <p:blipFill>
          <a:blip r:embed="rId4"/>
          <a:stretch>
            <a:fillRect/>
          </a:stretch>
        </p:blipFill>
        <p:spPr>
          <a:xfrm>
            <a:off x="4220308" y="3522198"/>
            <a:ext cx="3882683" cy="2999936"/>
          </a:xfrm>
          <a:prstGeom prst="rect">
            <a:avLst/>
          </a:prstGeom>
        </p:spPr>
      </p:pic>
    </p:spTree>
    <p:extLst>
      <p:ext uri="{BB962C8B-B14F-4D97-AF65-F5344CB8AC3E}">
        <p14:creationId xmlns:p14="http://schemas.microsoft.com/office/powerpoint/2010/main" val="27208098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3116" y="242113"/>
            <a:ext cx="9811864" cy="11787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a:normAutofit/>
          </a:bodyPr>
          <a:lstStyle/>
          <a:p>
            <a:pPr algn="ctr"/>
            <a:r>
              <a:rPr lang="it-IT" sz="6600" dirty="0">
                <a:effectLst>
                  <a:glow rad="139700">
                    <a:schemeClr val="accent2">
                      <a:satMod val="175000"/>
                      <a:alpha val="40000"/>
                    </a:schemeClr>
                  </a:glow>
                </a:effectLst>
              </a:rPr>
              <a:t>barrière de </a:t>
            </a:r>
            <a:r>
              <a:rPr lang="it-IT" sz="6600" dirty="0" err="1">
                <a:effectLst>
                  <a:glow rad="139700">
                    <a:schemeClr val="accent2">
                      <a:satMod val="175000"/>
                      <a:alpha val="40000"/>
                    </a:schemeClr>
                  </a:glow>
                </a:effectLst>
              </a:rPr>
              <a:t>corail</a:t>
            </a:r>
            <a:endParaRPr lang="it-IT" sz="6600" dirty="0">
              <a:effectLst>
                <a:glow rad="139700">
                  <a:schemeClr val="accent2">
                    <a:satMod val="175000"/>
                    <a:alpha val="40000"/>
                  </a:schemeClr>
                </a:glow>
              </a:effectLst>
            </a:endParaRPr>
          </a:p>
        </p:txBody>
      </p:sp>
      <p:sp>
        <p:nvSpPr>
          <p:cNvPr id="3" name="Segnaposto contenuto 2"/>
          <p:cNvSpPr>
            <a:spLocks noGrp="1"/>
          </p:cNvSpPr>
          <p:nvPr>
            <p:ph idx="1"/>
          </p:nvPr>
        </p:nvSpPr>
        <p:spPr>
          <a:xfrm>
            <a:off x="1069848" y="1420837"/>
            <a:ext cx="10058400" cy="1806648"/>
          </a:xfrm>
          <a:ln>
            <a:solidFill>
              <a:schemeClr val="tx1"/>
            </a:solidFill>
          </a:ln>
        </p:spPr>
        <p:txBody>
          <a:bodyPr/>
          <a:lstStyle/>
          <a:p>
            <a:pPr marL="0" indent="0" algn="ctr">
              <a:buNone/>
            </a:pPr>
            <a:r>
              <a:rPr lang="fr-FR" dirty="0">
                <a:latin typeface="Baskerville Old Face" panose="02020602080505020303" pitchFamily="18" charset="0"/>
              </a:rPr>
              <a:t>Dans </a:t>
            </a:r>
            <a:r>
              <a:rPr lang="fr-FR" dirty="0" smtClean="0">
                <a:latin typeface="Baskerville Old Face" panose="02020602080505020303" pitchFamily="18" charset="0"/>
              </a:rPr>
              <a:t>la barrière de corail </a:t>
            </a:r>
            <a:r>
              <a:rPr lang="fr-FR" dirty="0">
                <a:latin typeface="Baskerville Old Face" panose="02020602080505020303" pitchFamily="18" charset="0"/>
              </a:rPr>
              <a:t>de la belle région polynésienne, la nature exprime toujours toute sa beauté, où la pollution marine est (au moins pour le moment) une menace lointaine, où la plongée en apnée devient une expérience paradisiaque même pour ceux qui ne sont pas trop familiers avec la natation et les activités sous-marines , où l'impact destructeur de la pollution n'a pas encore prévalu, car malheureusement la Grande Barrière de Corail australienne se déroule en Australie, un autre endroit merveilleux à visiter qui mérite plus d'attention et de protection.</a:t>
            </a:r>
            <a:endParaRPr lang="it-IT" dirty="0">
              <a:latin typeface="Baskerville Old Face" panose="02020602080505020303" pitchFamily="18" charset="0"/>
            </a:endParaRPr>
          </a:p>
        </p:txBody>
      </p:sp>
      <p:pic>
        <p:nvPicPr>
          <p:cNvPr id="4" name="Immagine 3"/>
          <p:cNvPicPr>
            <a:picLocks noChangeAspect="1"/>
          </p:cNvPicPr>
          <p:nvPr/>
        </p:nvPicPr>
        <p:blipFill>
          <a:blip r:embed="rId2"/>
          <a:stretch>
            <a:fillRect/>
          </a:stretch>
        </p:blipFill>
        <p:spPr>
          <a:xfrm>
            <a:off x="1390919" y="3431752"/>
            <a:ext cx="4084011" cy="3059066"/>
          </a:xfrm>
          <a:prstGeom prst="rect">
            <a:avLst/>
          </a:prstGeom>
        </p:spPr>
      </p:pic>
      <p:pic>
        <p:nvPicPr>
          <p:cNvPr id="5" name="Immagine 4"/>
          <p:cNvPicPr>
            <a:picLocks noChangeAspect="1"/>
          </p:cNvPicPr>
          <p:nvPr/>
        </p:nvPicPr>
        <p:blipFill>
          <a:blip r:embed="rId3"/>
          <a:stretch>
            <a:fillRect/>
          </a:stretch>
        </p:blipFill>
        <p:spPr>
          <a:xfrm>
            <a:off x="6645499" y="3431752"/>
            <a:ext cx="4084011" cy="3059066"/>
          </a:xfrm>
          <a:prstGeom prst="rect">
            <a:avLst/>
          </a:prstGeom>
        </p:spPr>
      </p:pic>
    </p:spTree>
    <p:extLst>
      <p:ext uri="{BB962C8B-B14F-4D97-AF65-F5344CB8AC3E}">
        <p14:creationId xmlns:p14="http://schemas.microsoft.com/office/powerpoint/2010/main" val="3844234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02436" y="0"/>
            <a:ext cx="9946562" cy="131603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solidFill>
          </a:ln>
        </p:spPr>
        <p:txBody>
          <a:bodyPr>
            <a:normAutofit/>
          </a:bodyPr>
          <a:lstStyle/>
          <a:p>
            <a:pPr algn="ctr"/>
            <a:r>
              <a:rPr lang="it-IT" sz="6600" dirty="0" smtClean="0">
                <a:effectLst>
                  <a:glow rad="139700">
                    <a:schemeClr val="accent2">
                      <a:satMod val="175000"/>
                      <a:alpha val="40000"/>
                    </a:schemeClr>
                  </a:glow>
                </a:effectLst>
              </a:rPr>
              <a:t>La faune</a:t>
            </a:r>
            <a:endParaRPr lang="it-IT" sz="6600" dirty="0">
              <a:effectLst>
                <a:glow rad="139700">
                  <a:schemeClr val="accent2">
                    <a:satMod val="175000"/>
                    <a:alpha val="40000"/>
                  </a:schemeClr>
                </a:glow>
              </a:effectLst>
            </a:endParaRPr>
          </a:p>
        </p:txBody>
      </p:sp>
      <p:sp>
        <p:nvSpPr>
          <p:cNvPr id="3" name="Segnaposto contenuto 2"/>
          <p:cNvSpPr>
            <a:spLocks noGrp="1"/>
          </p:cNvSpPr>
          <p:nvPr>
            <p:ph idx="1"/>
          </p:nvPr>
        </p:nvSpPr>
        <p:spPr>
          <a:xfrm>
            <a:off x="1055077" y="1316033"/>
            <a:ext cx="10241280" cy="3179298"/>
          </a:xfrm>
          <a:ln>
            <a:solidFill>
              <a:schemeClr val="tx1"/>
            </a:solidFill>
          </a:ln>
        </p:spPr>
        <p:txBody>
          <a:bodyPr/>
          <a:lstStyle/>
          <a:p>
            <a:pPr marL="0" indent="0" algn="ctr">
              <a:buNone/>
            </a:pPr>
            <a:r>
              <a:rPr lang="fr-FR" dirty="0"/>
              <a:t>Quant à la faune, il est inutile de préciser que les espèces présentes offrent un spectacle à couper le souffle. Des milliers de personnes de partout dans le monde viennent ici pour admirer les fonds marins du lagon. Sur le continent, ou il serait plus juste de dire dans les airs, des centaines d'espèces d'oiseaux ont également décidé de supporter la douceur des </a:t>
            </a:r>
            <a:r>
              <a:rPr lang="fr-FR" dirty="0" smtClean="0"/>
              <a:t>alizés. Mais </a:t>
            </a:r>
            <a:r>
              <a:rPr lang="fr-FR" dirty="0"/>
              <a:t>c'est évidemment la faune marine qui attire principalement l'attention. Une multitude de requins, de raies </a:t>
            </a:r>
            <a:r>
              <a:rPr lang="fr-FR" dirty="0" err="1"/>
              <a:t>manta</a:t>
            </a:r>
            <a:r>
              <a:rPr lang="fr-FR" dirty="0"/>
              <a:t> géantes, de dauphins ou encore de baleines et de </a:t>
            </a:r>
            <a:r>
              <a:rPr lang="fr-FR" dirty="0" smtClean="0"/>
              <a:t>tortues. </a:t>
            </a:r>
            <a:r>
              <a:rPr lang="fr-FR" dirty="0"/>
              <a:t>La Polynésie française est l'une des destinations les plus prisées des amateurs de plongée sous-marine. Si l'on y ajoute les récifs coralliens et la présence de nombreuses espèces de poissons aux couleurs d'une beauté audacieuse, il est vraiment facile de comprendre pourquoi Tahiti est souvent comparée au paradis. Et l'idéal n'est pas de le lire, mais de le vivre!</a:t>
            </a:r>
            <a:endParaRPr lang="it-IT" dirty="0"/>
          </a:p>
        </p:txBody>
      </p:sp>
      <p:pic>
        <p:nvPicPr>
          <p:cNvPr id="4" name="Immagine 3"/>
          <p:cNvPicPr>
            <a:picLocks noChangeAspect="1"/>
          </p:cNvPicPr>
          <p:nvPr/>
        </p:nvPicPr>
        <p:blipFill>
          <a:blip r:embed="rId2"/>
          <a:stretch>
            <a:fillRect/>
          </a:stretch>
        </p:blipFill>
        <p:spPr>
          <a:xfrm>
            <a:off x="1413453" y="4723930"/>
            <a:ext cx="2652111" cy="1989083"/>
          </a:xfrm>
          <a:prstGeom prst="rect">
            <a:avLst/>
          </a:prstGeom>
        </p:spPr>
      </p:pic>
      <p:pic>
        <p:nvPicPr>
          <p:cNvPr id="5" name="Immagine 4"/>
          <p:cNvPicPr>
            <a:picLocks noChangeAspect="1"/>
          </p:cNvPicPr>
          <p:nvPr/>
        </p:nvPicPr>
        <p:blipFill>
          <a:blip r:embed="rId3"/>
          <a:stretch>
            <a:fillRect/>
          </a:stretch>
        </p:blipFill>
        <p:spPr>
          <a:xfrm>
            <a:off x="8548468" y="4652096"/>
            <a:ext cx="2747889" cy="2060917"/>
          </a:xfrm>
          <a:prstGeom prst="rect">
            <a:avLst/>
          </a:prstGeom>
        </p:spPr>
      </p:pic>
      <p:pic>
        <p:nvPicPr>
          <p:cNvPr id="6" name="Immagine 5"/>
          <p:cNvPicPr>
            <a:picLocks noChangeAspect="1"/>
          </p:cNvPicPr>
          <p:nvPr/>
        </p:nvPicPr>
        <p:blipFill>
          <a:blip r:embed="rId4"/>
          <a:stretch>
            <a:fillRect/>
          </a:stretch>
        </p:blipFill>
        <p:spPr>
          <a:xfrm>
            <a:off x="4980960" y="4652096"/>
            <a:ext cx="2652111" cy="2004087"/>
          </a:xfrm>
          <a:prstGeom prst="rect">
            <a:avLst/>
          </a:prstGeom>
        </p:spPr>
      </p:pic>
    </p:spTree>
    <p:extLst>
      <p:ext uri="{BB962C8B-B14F-4D97-AF65-F5344CB8AC3E}">
        <p14:creationId xmlns:p14="http://schemas.microsoft.com/office/powerpoint/2010/main" val="37118197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Bl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TM03090434[[fn=Legno]]</Template>
  <TotalTime>192</TotalTime>
  <Words>889</Words>
  <Application>Microsoft Office PowerPoint</Application>
  <PresentationFormat>Widescreen</PresentationFormat>
  <Paragraphs>35</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Baskerville Old Face</vt:lpstr>
      <vt:lpstr>Rockwell</vt:lpstr>
      <vt:lpstr>Rockwell Condensed</vt:lpstr>
      <vt:lpstr>Times New Roman</vt:lpstr>
      <vt:lpstr>Wingdings</vt:lpstr>
      <vt:lpstr>Legno</vt:lpstr>
      <vt:lpstr>La polynésie</vt:lpstr>
      <vt:lpstr>La fiche d’information</vt:lpstr>
      <vt:lpstr>Presentazione standard di PowerPoint</vt:lpstr>
      <vt:lpstr>histoire</vt:lpstr>
      <vt:lpstr>La flore</vt:lpstr>
      <vt:lpstr>barrière de corail</vt:lpstr>
      <vt:lpstr>La faune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polynésie</dc:title>
  <dc:creator>andrea donatiello</dc:creator>
  <cp:lastModifiedBy>HP</cp:lastModifiedBy>
  <cp:revision>15</cp:revision>
  <dcterms:created xsi:type="dcterms:W3CDTF">2020-05-20T15:10:24Z</dcterms:created>
  <dcterms:modified xsi:type="dcterms:W3CDTF">2020-06-18T16:46:28Z</dcterms:modified>
</cp:coreProperties>
</file>